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9" r:id="rId6"/>
    <p:sldId id="258" r:id="rId7"/>
    <p:sldId id="268" r:id="rId8"/>
    <p:sldId id="260" r:id="rId9"/>
    <p:sldId id="261" r:id="rId10"/>
    <p:sldId id="262" r:id="rId11"/>
    <p:sldId id="269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F244-2525-4643-8D5F-34103BA3F372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8F58-E846-4472-9E3C-2147EA3916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F103-CD3B-4DCD-ACE2-0AA6C1BA8340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F17F-31C7-4340-9D6D-31D4F047DF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DAC2-1C3B-4518-AB12-244F2B6B3E18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67F5-D7A8-4A53-BAA3-0538FA810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E57C-AA4A-49CE-A620-F1DD9E6BF962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BBA2-1810-4546-9AC4-471A2A6498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8255-BB91-4AA2-84F2-97D9CBAC44EA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0CA9-A554-4D99-97E9-E31BCD352F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B3B7-7253-46F7-B46C-23112077298A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BDC2-6AB2-4777-B5FA-8BFB7C326E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C97C-6EC5-4D88-86C8-C117371DEC69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194F-8EF7-4DB2-A24F-79AF1CFF3D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D07B-290E-4789-8320-5F31483041B1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BFC0-03D4-4F8D-89F6-9BF10F886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4204-6D17-42E1-9E2D-38E010E20459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2CB5-1022-4480-9169-663D74B52E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8971-3A53-4B19-B02E-554BFCBAB16B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F15D-F391-4807-8D2B-5A80FC726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563F-0BB1-4285-83D7-AF3B15619F4B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44D1-57D1-4B5C-9784-05A9C0E2E2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6D6DF-FAAB-4858-A3A3-BDD809C85BDE}" type="datetimeFigureOut">
              <a:rPr lang="cs-CZ"/>
              <a:pPr>
                <a:defRPr/>
              </a:pPr>
              <a:t>20.6.2014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55521-A194-4165-A623-ACDD87BE9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cs-CZ" sz="9600" b="1" smtClean="0">
                <a:latin typeface="Aharoni" pitchFamily="2" charset="-79"/>
                <a:cs typeface="Aharoni" pitchFamily="2" charset="-79"/>
              </a:rPr>
              <a:t>Robotika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3213100"/>
            <a:ext cx="6840538" cy="1752600"/>
          </a:xfrm>
        </p:spPr>
        <p:txBody>
          <a:bodyPr>
            <a:normAutofit/>
          </a:bodyPr>
          <a:lstStyle/>
          <a:p>
            <a:r>
              <a:rPr lang="cs-CZ" b="1" i="1" smtClean="0">
                <a:solidFill>
                  <a:srgbClr val="FFFFFF"/>
                </a:solidFill>
              </a:rPr>
              <a:t>Gymnázium, Pardubice, Dašická 1083</a:t>
            </a:r>
            <a:endParaRPr lang="cs-CZ" i="1" smtClean="0">
              <a:solidFill>
                <a:srgbClr val="FFFFFF"/>
              </a:solidFill>
            </a:endParaRPr>
          </a:p>
        </p:txBody>
      </p:sp>
      <p:sp>
        <p:nvSpPr>
          <p:cNvPr id="13315" name="TextovéPole 3"/>
          <p:cNvSpPr txBox="1">
            <a:spLocks noChangeArrowheads="1"/>
          </p:cNvSpPr>
          <p:nvPr/>
        </p:nvSpPr>
        <p:spPr bwMode="auto">
          <a:xfrm>
            <a:off x="5292725" y="4868863"/>
            <a:ext cx="17287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Calibri" pitchFamily="34" charset="0"/>
              </a:rPr>
              <a:t>Kamil Mudruňka</a:t>
            </a:r>
          </a:p>
          <a:p>
            <a:r>
              <a:rPr lang="cs-CZ">
                <a:latin typeface="Calibri" pitchFamily="34" charset="0"/>
              </a:rPr>
              <a:t>Jana Herudková</a:t>
            </a:r>
          </a:p>
          <a:p>
            <a:r>
              <a:rPr lang="cs-CZ">
                <a:latin typeface="Calibri" pitchFamily="34" charset="0"/>
              </a:rPr>
              <a:t>Pavel Kycl</a:t>
            </a:r>
          </a:p>
          <a:p>
            <a:r>
              <a:rPr lang="cs-CZ">
                <a:latin typeface="Calibri" pitchFamily="34" charset="0"/>
              </a:rPr>
              <a:t>20. 6. 2014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Roboti</a:t>
            </a:r>
          </a:p>
        </p:txBody>
      </p:sp>
      <p:pic>
        <p:nvPicPr>
          <p:cNvPr id="22530" name="Picture 3" descr="C:\Users\Martina\Desktop\Roboti\P1040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38401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Martina\Desktop\Roboti\P1040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453707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539750" y="1341438"/>
            <a:ext cx="1800225" cy="7921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4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Jízda po čáře</a:t>
            </a:r>
          </a:p>
        </p:txBody>
      </p:sp>
      <p:cxnSp>
        <p:nvCxnSpPr>
          <p:cNvPr id="12" name="Straight Arrow Connector 11"/>
          <p:cNvCxnSpPr>
            <a:stCxn id="7" idx="2"/>
            <a:endCxn id="19460" idx="0"/>
          </p:cNvCxnSpPr>
          <p:nvPr/>
        </p:nvCxnSpPr>
        <p:spPr>
          <a:xfrm>
            <a:off x="1439863" y="2133600"/>
            <a:ext cx="1079500" cy="1223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534" name="Picture 5" descr="C:\Users\Martina\Desktop\Roboti\Foto%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221163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2627313" y="1844675"/>
            <a:ext cx="1800225" cy="7921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4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Model s větrákem</a:t>
            </a:r>
          </a:p>
        </p:txBody>
      </p:sp>
      <p:cxnSp>
        <p:nvCxnSpPr>
          <p:cNvPr id="16" name="Straight Arrow Connector 15"/>
          <p:cNvCxnSpPr>
            <a:stCxn id="15" idx="3"/>
            <a:endCxn id="19459" idx="1"/>
          </p:cNvCxnSpPr>
          <p:nvPr/>
        </p:nvCxnSpPr>
        <p:spPr>
          <a:xfrm>
            <a:off x="4427538" y="2241550"/>
            <a:ext cx="649287" cy="466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ovéPole 1"/>
          <p:cNvSpPr txBox="1">
            <a:spLocks noChangeArrowheads="1"/>
          </p:cNvSpPr>
          <p:nvPr/>
        </p:nvSpPr>
        <p:spPr bwMode="auto">
          <a:xfrm>
            <a:off x="1042988" y="692150"/>
            <a:ext cx="6475412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>
                <a:latin typeface="Arial Unicode MS" pitchFamily="34" charset="-128"/>
              </a:rPr>
              <a:t>Činnost žáků není jen pouhé hraní.</a:t>
            </a:r>
          </a:p>
          <a:p>
            <a:endParaRPr lang="cs-CZ" sz="3200">
              <a:latin typeface="Arial Unicode MS" pitchFamily="34" charset="-128"/>
            </a:endParaRPr>
          </a:p>
          <a:p>
            <a:r>
              <a:rPr lang="cs-CZ" sz="3200">
                <a:latin typeface="Arial Unicode MS" pitchFamily="34" charset="-128"/>
              </a:rPr>
              <a:t>Účastní se i soutěží </a:t>
            </a:r>
            <a:r>
              <a:rPr lang="cs-CZ" sz="3200"/>
              <a:t>a seminářů </a:t>
            </a:r>
          </a:p>
          <a:p>
            <a:endParaRPr lang="cs-CZ" sz="3200"/>
          </a:p>
          <a:p>
            <a:r>
              <a:rPr lang="cs-CZ" sz="3200">
                <a:latin typeface="Arial Unicode MS" pitchFamily="34" charset="-128"/>
              </a:rPr>
              <a:t>s nemalými úspěchy</a:t>
            </a:r>
            <a:r>
              <a:rPr lang="cs-CZ" sz="3200"/>
              <a:t>: </a:t>
            </a:r>
          </a:p>
          <a:p>
            <a:endParaRPr lang="cs-CZ" sz="3200"/>
          </a:p>
          <a:p>
            <a:pPr>
              <a:buFontTx/>
              <a:buChar char="•"/>
            </a:pPr>
            <a:r>
              <a:rPr lang="cs-CZ" sz="3200"/>
              <a:t> RoboRAVE </a:t>
            </a:r>
          </a:p>
          <a:p>
            <a:pPr>
              <a:buFontTx/>
              <a:buChar char="•"/>
            </a:pPr>
            <a:endParaRPr lang="cs-CZ" sz="3200"/>
          </a:p>
          <a:p>
            <a:pPr>
              <a:buFontTx/>
              <a:buChar char="•"/>
            </a:pPr>
            <a:r>
              <a:rPr lang="cs-CZ" sz="3200"/>
              <a:t> Robotický den </a:t>
            </a:r>
          </a:p>
          <a:p>
            <a:pPr>
              <a:buFontTx/>
              <a:buChar char="•"/>
            </a:pPr>
            <a:endParaRPr lang="cs-CZ" sz="3200"/>
          </a:p>
          <a:p>
            <a:pPr>
              <a:buFontTx/>
              <a:buChar char="•"/>
            </a:pPr>
            <a:r>
              <a:rPr lang="cs-CZ" sz="3200"/>
              <a:t> Seminář AMAVET v Žamberku</a:t>
            </a:r>
            <a:endParaRPr lang="cs-CZ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Soutěže - ROBORAVE</a:t>
            </a:r>
          </a:p>
        </p:txBody>
      </p:sp>
      <p:pic>
        <p:nvPicPr>
          <p:cNvPr id="24578" name="Picture 2" descr="C:\Users\Martina\Desktop\Roboti\Foto%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Martina\Desktop\Roboti\Foto%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268413"/>
            <a:ext cx="38401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http://www.gypce.cz/wp-content/gallery/14_05_roborave1/P11007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2116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http://www.gypce.cz/wp-content/gallery/amavet/P11002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221163"/>
            <a:ext cx="2087563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924300" y="4365625"/>
            <a:ext cx="1800225" cy="7921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Úspěchy </a:t>
            </a:r>
            <a: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i v Americe</a:t>
            </a:r>
          </a:p>
        </p:txBody>
      </p:sp>
      <p:cxnSp>
        <p:nvCxnSpPr>
          <p:cNvPr id="11" name="Straight Arrow Connector 10"/>
          <p:cNvCxnSpPr>
            <a:stCxn id="9" idx="1"/>
            <a:endCxn id="20485" idx="3"/>
          </p:cNvCxnSpPr>
          <p:nvPr/>
        </p:nvCxnSpPr>
        <p:spPr>
          <a:xfrm flipH="1">
            <a:off x="3563938" y="4760913"/>
            <a:ext cx="360362" cy="674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924300" y="5445125"/>
            <a:ext cx="1800225" cy="7921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Cílem najít a uhasit svíčky</a:t>
            </a:r>
          </a:p>
        </p:txBody>
      </p:sp>
      <p:cxnSp>
        <p:nvCxnSpPr>
          <p:cNvPr id="14" name="Straight Arrow Connector 13"/>
          <p:cNvCxnSpPr>
            <a:stCxn id="13" idx="3"/>
            <a:endCxn id="20487" idx="1"/>
          </p:cNvCxnSpPr>
          <p:nvPr/>
        </p:nvCxnSpPr>
        <p:spPr>
          <a:xfrm flipV="1">
            <a:off x="5724525" y="5481638"/>
            <a:ext cx="6477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Přípravy na robotický den</a:t>
            </a:r>
          </a:p>
        </p:txBody>
      </p:sp>
      <p:pic>
        <p:nvPicPr>
          <p:cNvPr id="25602" name="Picture 2" descr="C:\Users\Martina\Desktop\Roboti\P1040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2495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Martina\Desktop\Roboti\P10401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9260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Martina\Desktop\Roboti\P1040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268413"/>
            <a:ext cx="2449512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Martina\Desktop\Roboti\DSCN32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4290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724525" y="1196975"/>
            <a:ext cx="3240088" cy="18716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Různí roboti </a:t>
            </a:r>
            <a: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od </a:t>
            </a:r>
            <a: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  <a:t>s</a:t>
            </a:r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běrače plechovek </a:t>
            </a:r>
            <a: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cs-CZ" sz="200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cs-CZ" sz="200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až po tiskárnu!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fotky</a:t>
            </a:r>
          </a:p>
        </p:txBody>
      </p:sp>
      <p:pic>
        <p:nvPicPr>
          <p:cNvPr id="26626" name="Picture 2" descr="C:\Users\Martina\Desktop\Roboti\Foto%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37877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Martina\Desktop\Roboti\Foto%2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49725"/>
            <a:ext cx="35290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Martina\Desktop\Roboti\DSCN3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196975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Martina\Desktop\Roboti\Foto%2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21150"/>
            <a:ext cx="34925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Zdroje: </a:t>
            </a:r>
          </a:p>
          <a:p>
            <a:pPr>
              <a:buFont typeface="Arial" charset="0"/>
              <a:buNone/>
            </a:pPr>
            <a:r>
              <a:rPr lang="cs-CZ" smtClean="0"/>
              <a:t>    veškerá fotodokumentace byla pořízena autory prezentace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6013" y="1125538"/>
            <a:ext cx="7043737" cy="4905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3200">
                <a:latin typeface="Arial Unicode MS" pitchFamily="34" charset="-128"/>
              </a:rPr>
              <a:t>Od roku 1992 pracuje na naší škole </a:t>
            </a:r>
            <a:br>
              <a:rPr lang="cs-CZ" sz="3200">
                <a:latin typeface="Arial Unicode MS" pitchFamily="34" charset="-128"/>
              </a:rPr>
            </a:br>
            <a:r>
              <a:rPr lang="cs-CZ" sz="3200">
                <a:latin typeface="Arial Unicode MS" pitchFamily="34" charset="-128"/>
              </a:rPr>
              <a:t/>
            </a:r>
            <a:br>
              <a:rPr lang="cs-CZ" sz="3200">
                <a:latin typeface="Arial Unicode MS" pitchFamily="34" charset="-128"/>
              </a:rPr>
            </a:br>
            <a:r>
              <a:rPr lang="cs-CZ" sz="3200">
                <a:latin typeface="Arial Unicode MS" pitchFamily="34" charset="-128"/>
              </a:rPr>
              <a:t>kroužek robotiky</a:t>
            </a:r>
          </a:p>
          <a:p>
            <a:pPr marL="342900" indent="-342900">
              <a:buFont typeface="Arial" charset="0"/>
              <a:buChar char="•"/>
            </a:pPr>
            <a:endParaRPr lang="cs-CZ" sz="3200">
              <a:latin typeface="Arial Unicode MS" pitchFamily="34" charset="-128"/>
            </a:endParaRPr>
          </a:p>
          <a:p>
            <a:pPr marL="342900" indent="-342900">
              <a:buFont typeface="Arial" charset="0"/>
              <a:buChar char="•"/>
            </a:pPr>
            <a:endParaRPr lang="cs-CZ" sz="3200">
              <a:latin typeface="Arial Unicode MS" pitchFamily="34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sz="3200">
                <a:latin typeface="Arial Unicode MS" pitchFamily="34" charset="-128"/>
              </a:rPr>
              <a:t>Využívá stavebnice a software </a:t>
            </a:r>
          </a:p>
          <a:p>
            <a:pPr marL="342900" indent="-342900">
              <a:buFont typeface="Arial" charset="0"/>
              <a:buChar char="•"/>
            </a:pPr>
            <a:endParaRPr lang="cs-CZ" sz="3200">
              <a:latin typeface="Arial Unicode MS" pitchFamily="34" charset="-128"/>
            </a:endParaRPr>
          </a:p>
          <a:p>
            <a:pPr marL="342900" indent="-342900">
              <a:buFont typeface="Arial" charset="0"/>
              <a:buNone/>
            </a:pPr>
            <a:r>
              <a:rPr lang="cs-CZ" sz="3200">
                <a:latin typeface="Arial Unicode MS" pitchFamily="34" charset="-128"/>
              </a:rPr>
              <a:t>   Fischertechnik</a:t>
            </a:r>
          </a:p>
          <a:p>
            <a:pPr marL="342900" indent="-342900">
              <a:buFont typeface="Arial" charset="0"/>
              <a:buChar char="•"/>
            </a:pPr>
            <a:endParaRPr lang="cs-CZ" sz="32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cs typeface="Aharoni" pitchFamily="2" charset="-79"/>
              </a:rPr>
              <a:t>Stavebnice Fischertechnik</a:t>
            </a:r>
          </a:p>
        </p:txBody>
      </p:sp>
      <p:pic>
        <p:nvPicPr>
          <p:cNvPr id="1026" name="Picture 2" descr="http://ts1.mm.bing.net/th?id=HN.608038155205609508&amp;pid=15.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341438"/>
            <a:ext cx="2614613" cy="212407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8" name="Picture 4" descr="http://www.robotshop.com/media/catalog/product/cache/1/image/800x800/9df78eab33525d08d6e5fb8d27136e95/f/i/fischertechnik-robo-tx-electropneumatic-k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076700"/>
            <a:ext cx="2592388" cy="2592388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5364" name="Picture 6" descr="http://www.meinbaukasten.de/media/catalog/product/cache/1/thumbnail/1000x1000/040ec09b1e35df139433887a97daa66f/f/i/fischertechnik-computing-robo-tx-controller-500995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robotshop.com/media/catalog/product/cache/1/image/800x800/9df78eab33525d08d6e5fb8d27136e95/f/i/fischertechnik-robo-tx-training-l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2592388" cy="2592388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2627313" y="1412875"/>
            <a:ext cx="1800225" cy="7921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Různé sady</a:t>
            </a:r>
            <a:endParaRPr lang="cs-CZ" sz="2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4427538" y="1808163"/>
            <a:ext cx="1439862" cy="325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4427538" y="1808163"/>
            <a:ext cx="1584325" cy="22685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4427538" y="1808163"/>
            <a:ext cx="215900" cy="22685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23850" y="1412875"/>
            <a:ext cx="1800225" cy="7921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Hlavní deska </a:t>
            </a:r>
            <a:endParaRPr lang="cs-CZ" sz="2400" dirty="0"/>
          </a:p>
        </p:txBody>
      </p:sp>
      <p:cxnSp>
        <p:nvCxnSpPr>
          <p:cNvPr id="25" name="Straight Arrow Connector 24"/>
          <p:cNvCxnSpPr>
            <a:stCxn id="23" idx="2"/>
            <a:endCxn id="1030" idx="0"/>
          </p:cNvCxnSpPr>
          <p:nvPr/>
        </p:nvCxnSpPr>
        <p:spPr>
          <a:xfrm>
            <a:off x="1223963" y="2205038"/>
            <a:ext cx="0" cy="237648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6013" y="1341438"/>
            <a:ext cx="7288212" cy="4052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3200">
                <a:latin typeface="Arial Unicode MS" pitchFamily="34" charset="-128"/>
              </a:rPr>
              <a:t>V současné době probíhají dva kroužky</a:t>
            </a:r>
          </a:p>
          <a:p>
            <a:endParaRPr lang="cs-CZ" sz="3200">
              <a:latin typeface="Arial Unicode MS" pitchFamily="34" charset="-128"/>
            </a:endParaRPr>
          </a:p>
          <a:p>
            <a:pPr>
              <a:buFont typeface="Arial" charset="0"/>
              <a:buChar char="•"/>
            </a:pPr>
            <a:r>
              <a:rPr lang="cs-CZ" sz="3200"/>
              <a:t> </a:t>
            </a:r>
            <a:r>
              <a:rPr lang="cs-CZ" sz="3200">
                <a:latin typeface="Arial Unicode MS" pitchFamily="34" charset="-128"/>
              </a:rPr>
              <a:t>pro žáky nižšího gymnázia</a:t>
            </a:r>
          </a:p>
          <a:p>
            <a:pPr>
              <a:buFont typeface="Arial" charset="0"/>
              <a:buChar char="•"/>
            </a:pPr>
            <a:endParaRPr lang="cs-CZ" sz="3200">
              <a:latin typeface="Arial Unicode MS" pitchFamily="34" charset="-128"/>
            </a:endParaRPr>
          </a:p>
          <a:p>
            <a:pPr>
              <a:buFont typeface="Arial" charset="0"/>
              <a:buChar char="•"/>
            </a:pPr>
            <a:r>
              <a:rPr lang="cs-CZ" sz="3200"/>
              <a:t> </a:t>
            </a:r>
            <a:r>
              <a:rPr lang="cs-CZ" sz="3200">
                <a:latin typeface="Arial Unicode MS" pitchFamily="34" charset="-128"/>
              </a:rPr>
              <a:t>pro žáky vyššího gymnázia</a:t>
            </a:r>
          </a:p>
          <a:p>
            <a:pPr>
              <a:buFont typeface="Arial" charset="0"/>
              <a:buChar char="•"/>
            </a:pPr>
            <a:endParaRPr lang="cs-CZ" sz="3200">
              <a:latin typeface="Arial Unicode MS" pitchFamily="34" charset="-128"/>
            </a:endParaRPr>
          </a:p>
          <a:p>
            <a:r>
              <a:rPr lang="cs-CZ" sz="3200">
                <a:latin typeface="Arial Unicode MS" pitchFamily="34" charset="-128"/>
              </a:rPr>
              <a:t>Celkově je navštěvuje 25 žáků</a:t>
            </a:r>
          </a:p>
          <a:p>
            <a:endParaRPr lang="cs-CZ">
              <a:latin typeface="Arial Unicode MS" pitchFamily="34" charset="-128"/>
            </a:endParaRPr>
          </a:p>
          <a:p>
            <a:r>
              <a:rPr lang="cs-CZ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 Unicode MS" pitchFamily="34" charset="-128"/>
                <a:cs typeface="Aharoni" pitchFamily="2" charset="-79"/>
              </a:rPr>
              <a:t>Stavba robotů</a:t>
            </a:r>
            <a:endParaRPr lang="cs-CZ" smtClean="0">
              <a:latin typeface="Arial Unicode MS" pitchFamily="34" charset="-128"/>
            </a:endParaRPr>
          </a:p>
        </p:txBody>
      </p:sp>
      <p:pic>
        <p:nvPicPr>
          <p:cNvPr id="17410" name="Picture 2" descr="C:\Users\Martina\Desktop\Roboti\DSCN3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370205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Martina\Desktop\Roboti\Foto%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84313"/>
            <a:ext cx="439578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Martina\Desktop\Roboti\Foto%2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36562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cs typeface="Aharoni" pitchFamily="2" charset="-79"/>
              </a:rPr>
              <a:t>Po sestavení</a:t>
            </a:r>
            <a:endParaRPr lang="cs-CZ" smtClean="0"/>
          </a:p>
        </p:txBody>
      </p:sp>
      <p:pic>
        <p:nvPicPr>
          <p:cNvPr id="18434" name="Content Placeholder 3" descr="DSCN325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557338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ovéPole 1"/>
          <p:cNvSpPr txBox="1">
            <a:spLocks noChangeArrowheads="1"/>
          </p:cNvSpPr>
          <p:nvPr/>
        </p:nvSpPr>
        <p:spPr bwMode="auto">
          <a:xfrm>
            <a:off x="684213" y="1916113"/>
            <a:ext cx="7747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latin typeface="Arial Unicode MS" pitchFamily="34" charset="-128"/>
              </a:rPr>
              <a:t>Kromě manuální zručnosti při stavbě robotů </a:t>
            </a:r>
            <a:br>
              <a:rPr lang="cs-CZ" sz="2800">
                <a:latin typeface="Arial Unicode MS" pitchFamily="34" charset="-128"/>
              </a:rPr>
            </a:br>
            <a:endParaRPr lang="cs-CZ" sz="2800">
              <a:latin typeface="Arial Unicode MS" pitchFamily="34" charset="-128"/>
            </a:endParaRPr>
          </a:p>
          <a:p>
            <a:r>
              <a:rPr lang="cs-CZ" sz="2800">
                <a:latin typeface="Arial Unicode MS" pitchFamily="34" charset="-128"/>
              </a:rPr>
              <a:t>musí žáci uplatnit i svoje </a:t>
            </a:r>
            <a:r>
              <a:rPr lang="cs-CZ" sz="2800"/>
              <a:t>znalosti programování</a:t>
            </a:r>
            <a:r>
              <a:rPr lang="cs-CZ" sz="2800">
                <a:latin typeface="Arial Unicode MS" pitchFamily="34" charset="-128"/>
              </a:rPr>
              <a:t>.</a:t>
            </a:r>
            <a:endParaRPr lang="cs-CZ" sz="2800"/>
          </a:p>
          <a:p>
            <a:endParaRPr lang="cs-CZ" sz="2800"/>
          </a:p>
          <a:p>
            <a:r>
              <a:rPr lang="cs-CZ" sz="2800"/>
              <a:t>Program pro roboty se připravuje </a:t>
            </a:r>
          </a:p>
          <a:p>
            <a:endParaRPr lang="cs-CZ" sz="2800"/>
          </a:p>
          <a:p>
            <a:r>
              <a:rPr lang="cs-CZ" sz="2800"/>
              <a:t>v grafickém prostředí SW Fischertechnik.</a:t>
            </a:r>
          </a:p>
          <a:p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Programování</a:t>
            </a:r>
          </a:p>
        </p:txBody>
      </p:sp>
      <p:pic>
        <p:nvPicPr>
          <p:cNvPr id="16386" name="Picture 2" descr="http://tthao.weebly.com/uploads/1/4/2/6/14263476/5579013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268413"/>
            <a:ext cx="4824412" cy="2741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388" name="Picture 4" descr="http://www.fischertechnik-fans.de/Images/Robo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76700"/>
            <a:ext cx="3371850" cy="26193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50825" y="1773238"/>
            <a:ext cx="1800225" cy="7921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Jednoduché,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obrázkové</a:t>
            </a:r>
            <a:endParaRPr lang="cs-CZ" sz="2000" dirty="0"/>
          </a:p>
        </p:txBody>
      </p:sp>
      <p:cxnSp>
        <p:nvCxnSpPr>
          <p:cNvPr id="8" name="Straight Arrow Connector 7"/>
          <p:cNvCxnSpPr>
            <a:stCxn id="6" idx="3"/>
            <a:endCxn id="16386" idx="1"/>
          </p:cNvCxnSpPr>
          <p:nvPr/>
        </p:nvCxnSpPr>
        <p:spPr>
          <a:xfrm>
            <a:off x="2051050" y="2168525"/>
            <a:ext cx="1944688" cy="4714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619250" y="5229225"/>
            <a:ext cx="1800225" cy="79216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Zelené podprogramy</a:t>
            </a:r>
            <a:endParaRPr lang="cs-CZ" sz="2000" dirty="0"/>
          </a:p>
        </p:txBody>
      </p:sp>
      <p:cxnSp>
        <p:nvCxnSpPr>
          <p:cNvPr id="11" name="Straight Arrow Connector 10"/>
          <p:cNvCxnSpPr>
            <a:stCxn id="10" idx="3"/>
            <a:endCxn id="16388" idx="1"/>
          </p:cNvCxnSpPr>
          <p:nvPr/>
        </p:nvCxnSpPr>
        <p:spPr>
          <a:xfrm flipV="1">
            <a:off x="3419475" y="5386388"/>
            <a:ext cx="1439863" cy="2381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16013" y="3573463"/>
            <a:ext cx="1800225" cy="79216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Rozhodování podle sensorů robota</a:t>
            </a:r>
            <a:endParaRPr lang="cs-CZ" dirty="0"/>
          </a:p>
        </p:txBody>
      </p: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2916238" y="2205038"/>
            <a:ext cx="1584325" cy="1763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</p:cNvCxnSpPr>
          <p:nvPr/>
        </p:nvCxnSpPr>
        <p:spPr>
          <a:xfrm flipV="1">
            <a:off x="2916238" y="2636838"/>
            <a:ext cx="2303462" cy="1331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</p:cNvCxnSpPr>
          <p:nvPr/>
        </p:nvCxnSpPr>
        <p:spPr>
          <a:xfrm flipV="1">
            <a:off x="2916238" y="2205038"/>
            <a:ext cx="5256212" cy="1763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Programování</a:t>
            </a:r>
          </a:p>
        </p:txBody>
      </p:sp>
      <p:pic>
        <p:nvPicPr>
          <p:cNvPr id="21506" name="Picture 3" descr="C:\Users\Martina\Desktop\Roboti\P10401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005263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Martina\Desktop\Roboti\P104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2784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Martina\Desktop\Roboti\Foto%2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38782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Users\Martina\Desktop\Roboti\DSCN32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1125538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151</Words>
  <Application>Microsoft Office PowerPoint</Application>
  <PresentationFormat>Předvádění na obrazovce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Arial</vt:lpstr>
      <vt:lpstr>Aharoni</vt:lpstr>
      <vt:lpstr>Arial Unicode MS</vt:lpstr>
      <vt:lpstr>Office Theme</vt:lpstr>
      <vt:lpstr>Robotika</vt:lpstr>
      <vt:lpstr>Snímek 2</vt:lpstr>
      <vt:lpstr>Stavebnice Fischertechnik</vt:lpstr>
      <vt:lpstr>Snímek 4</vt:lpstr>
      <vt:lpstr>Stavba robotů</vt:lpstr>
      <vt:lpstr>Po sestavení</vt:lpstr>
      <vt:lpstr>Snímek 7</vt:lpstr>
      <vt:lpstr>Programování</vt:lpstr>
      <vt:lpstr>Programování</vt:lpstr>
      <vt:lpstr>Roboti</vt:lpstr>
      <vt:lpstr>Snímek 11</vt:lpstr>
      <vt:lpstr>Soutěže - ROBORAVE</vt:lpstr>
      <vt:lpstr>Přípravy na robotický den</vt:lpstr>
      <vt:lpstr>Další fotky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Robotika</dc:title>
  <dc:creator>Martina Mudruňková</dc:creator>
  <cp:lastModifiedBy>ucitel</cp:lastModifiedBy>
  <cp:revision>17</cp:revision>
  <dcterms:created xsi:type="dcterms:W3CDTF">2014-06-12T17:08:18Z</dcterms:created>
  <dcterms:modified xsi:type="dcterms:W3CDTF">2014-06-20T09:01:13Z</dcterms:modified>
</cp:coreProperties>
</file>