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2" r:id="rId14"/>
    <p:sldId id="283" r:id="rId15"/>
    <p:sldId id="284" r:id="rId16"/>
    <p:sldId id="263" r:id="rId17"/>
    <p:sldId id="285" r:id="rId18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prijimani-na-stredni-skoly-a-konzervatore" TargetMode="External"/><Relationship Id="rId2" Type="http://schemas.openxmlformats.org/officeDocument/2006/relationships/hyperlink" Target="https://www.klickevzdelani.cz/Management-skol/Reditelna/Prijimaci-rizeni-na-S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prijimacky.cermat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/>
            </a:b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ve školním roce 2022/2023</a:t>
            </a:r>
            <a:endParaRPr lang="cs-CZ" sz="3000" b="0" strike="noStrike" spc="-1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2F377E-31E2-F432-4B8B-B26A51D2F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50" y="6088680"/>
            <a:ext cx="1893068" cy="542925"/>
          </a:xfrm>
          <a:prstGeom prst="rect">
            <a:avLst/>
          </a:prstGeom>
        </p:spPr>
      </p:pic>
      <p:pic>
        <p:nvPicPr>
          <p:cNvPr id="4" name="Obrázek 3" descr="Obsah obrázku exteriér, strom, budova, obytný dům&#10;&#10;Popis byl vytvořen automaticky">
            <a:extLst>
              <a:ext uri="{FF2B5EF4-FFF2-40B4-BE49-F238E27FC236}">
                <a16:creationId xmlns:a16="http://schemas.microsoft.com/office/drawing/2014/main" id="{6AF22BBE-A458-3A45-321C-94F5DC866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852"/>
            <a:ext cx="9144000" cy="4783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188517" y="1261440"/>
            <a:ext cx="8640360" cy="4717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2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dosažených v jednotných zkouškách</a:t>
            </a:r>
            <a:endParaRPr lang="cs-CZ" sz="22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hodnocení na vysvědčeních z předchozího vzdělávání (nelze hodnotit vysvědčení za druhé pololetí školního roku 2019/2020)</a:t>
            </a:r>
            <a:endParaRPr lang="cs-CZ" sz="22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výsledku talentové zkoušky či školní přijímací zkoušky</a:t>
            </a:r>
            <a:endParaRPr lang="cs-CZ" sz="22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dalších skutečností, které osvědčují vhodné schopnosti, vědomosti a zájmy uchazeče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uchazeč koná jednotnou zkoušku dvakrát, do hodnocení přijímacího řízení se mu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 každého testu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hodnocení jednotných testů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 českého jazyka a z matematiky se na celkovém hodnocení uchazeče v rámci přijímacího řízení bude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podílet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minimálně 60 %</a:t>
            </a: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DF20B79-5D69-64E3-20D2-6D5DF7AE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782192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483560"/>
            <a:ext cx="8460360" cy="39996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odmínkou pro přijetí uchazeče ke vzdělávání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středních školách zřizovaných Pardubickým krajem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je, aby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 součtu bodů z obou testů</a:t>
            </a:r>
            <a:r>
              <a:rPr lang="cs-CZ" sz="28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dosáhl následující minimální hranice:</a:t>
            </a:r>
            <a:endParaRPr lang="cs-CZ" sz="28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8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8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8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8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8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8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8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Výsledky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5800" y="1174680"/>
            <a:ext cx="7774200" cy="446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střední školy zveřejní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Cermat dodá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výsledky jednotných testů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středním školám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nejpozději do 28. dubna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školy ukončí hodnocení uchazečů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2 pracovních dnů po zpřístupnění hodnocení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uchazeče Cermatem, případně do 2 pracovních dnů po dni konání školní přijímací zkoušky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odvolání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proti rozhodnutí ředitele školy lze podat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ve lhůtě </a:t>
            </a:r>
            <a:endParaRPr lang="cs-CZ" sz="2200" b="0" strike="noStrike" spc="-1" dirty="0">
              <a:latin typeface="Arial"/>
            </a:endParaRPr>
          </a:p>
          <a:p>
            <a:pPr marL="360360" indent="-7920" algn="just">
              <a:lnSpc>
                <a:spcPct val="100000"/>
              </a:lnSpc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 pracovních dnů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ode dne doručení rozhodnutí;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 v odvolacím řízení přijímá ředitel uchazeče podle dosaženého počtu bodů</a:t>
            </a: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2193F0-16A1-8A10-42DB-61EED1BC1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835458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6" name="Obdélník 1"/>
          <p:cNvSpPr/>
          <p:nvPr/>
        </p:nvSpPr>
        <p:spPr>
          <a:xfrm>
            <a:off x="422280" y="1569240"/>
            <a:ext cx="8061840" cy="44305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zápisový lístek je platný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pro školní rok, pro který je uchazeč přijímán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 který se vyznačí nad jméno a příjmení uchazeče</a:t>
            </a:r>
            <a:endParaRPr lang="cs-CZ" sz="2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zápisový lístek odevzdá uchazeč (zákonný zástupce) nejpozději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do 10 pracovních dnů</a:t>
            </a:r>
            <a:r>
              <a:rPr lang="cs-CZ" sz="28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 dne oznámení rozhodnutí o přijetí ke vzdělávání </a:t>
            </a:r>
            <a:endParaRPr lang="cs-CZ" sz="2800" b="0" strike="noStrike" spc="-1" dirty="0">
              <a:latin typeface="Arial"/>
            </a:endParaRPr>
          </a:p>
          <a:p>
            <a:pPr marL="352440" indent="-35244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lhůta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odevzdání zápisového lístku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začíná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běžet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dnem následujícím po dni zveřejnění seznamu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přijatých uchazečů</a:t>
            </a:r>
            <a:endParaRPr lang="cs-CZ" sz="2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0F3F9FA-1961-756A-CAAA-59231231B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799948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2" name="Obdélník 1"/>
          <p:cNvSpPr/>
          <p:nvPr/>
        </p:nvSpPr>
        <p:spPr>
          <a:xfrm>
            <a:off x="540720" y="1377360"/>
            <a:ext cx="8061840" cy="46305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zápisový lístek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který uchazeč již odevzdal,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může vzít zpět </a:t>
            </a:r>
            <a:endParaRPr lang="cs-CZ" sz="28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případě, že:</a:t>
            </a:r>
            <a:endParaRPr lang="cs-CZ" sz="2800" b="0" strike="noStrike" spc="-1" dirty="0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jej chce uplatnit ve škole, na kterou byl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přijat na základě odvolání</a:t>
            </a:r>
            <a:endParaRPr lang="cs-CZ" sz="2800" b="0" strike="noStrike" spc="-1" dirty="0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odevzdal-li jej v oboru vzdělání s talentovou zkouškou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(včetně konzervatoře) a následně byl přijat do oboru vzdělání bez talentové zkoušky</a:t>
            </a:r>
            <a:endParaRPr lang="cs-CZ" sz="2800" b="0" strike="noStrike" spc="-1" dirty="0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tyto skutečnosti při zpětvzetí lístku doloží rozhodnutím o přijetí</a:t>
            </a:r>
            <a:endParaRPr lang="cs-CZ" sz="2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14A36E9-745A-48CC-2857-939DC9D8E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77331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8" name="Obdélník 1"/>
          <p:cNvSpPr/>
          <p:nvPr/>
        </p:nvSpPr>
        <p:spPr>
          <a:xfrm>
            <a:off x="395640" y="1333208"/>
            <a:ext cx="8061840" cy="43535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uchazeč, který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 žákem základní školy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obdrží zápisový lístek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na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této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základní škole</a:t>
            </a:r>
            <a:endParaRPr lang="cs-CZ" sz="2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 ostatních případech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(žáci víceletých gymnázií a jiných středních škol, uchazeči, kteří nejsou žáky žádné školy…) vydá zápisový lístek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krajský úřad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příslušný podle místa trvalého pobytu uchazeče</a:t>
            </a:r>
            <a:endParaRPr lang="cs-CZ" sz="2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případě ztráty nebo zničení zápisového lístku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vydává náhradní zápisový lístek orgán, který vydal původní zápisový lístek</a:t>
            </a:r>
            <a:endParaRPr lang="cs-CZ" sz="2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4C371DC-9D7A-3407-4A5A-8029D51EB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5435"/>
            <a:ext cx="18088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sz="2400" dirty="0"/>
            </a:br>
            <a:endParaRPr lang="cs-CZ" sz="2200" b="0" strike="noStrike" spc="-1" dirty="0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401245"/>
            <a:ext cx="8100000" cy="2665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pc="-1" dirty="0">
                <a:solidFill>
                  <a:srgbClr val="000000"/>
                </a:solidFill>
                <a:latin typeface="Calibri"/>
                <a:ea typeface="Microsoft YaHei"/>
              </a:rPr>
              <a:t>t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iskopisy i legislativa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k přijímacímu řízení pro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školní rok 2023/2024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zatím</a:t>
            </a:r>
            <a:r>
              <a:rPr lang="cs-CZ" sz="2800" b="1" strike="noStrike" spc="-1" dirty="0">
                <a:solidFill>
                  <a:srgbClr val="376092"/>
                </a:solidFill>
                <a:latin typeface="Arial"/>
                <a:ea typeface="DejaVu Sans"/>
              </a:rPr>
              <a:t>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beze změn, </a:t>
            </a:r>
            <a:r>
              <a:rPr lang="cs-CZ" sz="2800" b="1" spc="-1" dirty="0">
                <a:solidFill>
                  <a:srgbClr val="000000"/>
                </a:solidFill>
                <a:latin typeface="Calibri"/>
                <a:ea typeface="Microsoft YaHei"/>
              </a:rPr>
              <a:t>počítá se však s úlevou pro žáky-cizince </a:t>
            </a:r>
            <a:r>
              <a:rPr lang="cs-CZ" sz="2800" spc="-1" dirty="0">
                <a:solidFill>
                  <a:srgbClr val="000000"/>
                </a:solidFill>
                <a:latin typeface="Calibri"/>
                <a:ea typeface="Microsoft YaHei"/>
              </a:rPr>
              <a:t>u přijímacích zkoušek (pravděpodobně nekonání přijímacích zkoušek z ČJ, překlad testu z M – je ještě v jednání)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79C053E-2A7D-C008-C1AA-9D5693A6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8" y="6087960"/>
            <a:ext cx="1839802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Informace k přijímacímu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34" name="Obdélník 1"/>
          <p:cNvSpPr/>
          <p:nvPr/>
        </p:nvSpPr>
        <p:spPr>
          <a:xfrm>
            <a:off x="540720" y="1026265"/>
            <a:ext cx="8061840" cy="50768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informace k přijímacímu řízení jsou průběžně zveřejňovány na: </a:t>
            </a:r>
            <a:endParaRPr lang="cs-CZ" sz="2400" b="0" strike="noStrike" spc="-1" dirty="0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Školském portálu Pardubického kraje (</a:t>
            </a:r>
            <a:r>
              <a:rPr lang="cs-CZ" sz="2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https://www.klickevzdelani.cz/Management-skol/</a:t>
            </a:r>
            <a:r>
              <a:rPr lang="cs-CZ" sz="24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Reditelna</a:t>
            </a:r>
            <a:r>
              <a:rPr lang="cs-CZ" sz="2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/</a:t>
            </a:r>
            <a:r>
              <a:rPr lang="cs-CZ" sz="24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Prijimaci</a:t>
            </a:r>
            <a:r>
              <a:rPr lang="cs-CZ" sz="2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-</a:t>
            </a:r>
            <a:r>
              <a:rPr lang="cs-CZ" sz="24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rizeni</a:t>
            </a:r>
            <a:r>
              <a:rPr lang="cs-CZ" sz="2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-na-SS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400" b="0" strike="noStrike" spc="-1" dirty="0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stránkách MŠMT (</a:t>
            </a:r>
            <a:r>
              <a:rPr lang="cs-CZ" sz="2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https://www.msmt.cz/</a:t>
            </a:r>
            <a:r>
              <a:rPr lang="cs-CZ" sz="24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vzdelavani</a:t>
            </a:r>
            <a:r>
              <a:rPr lang="cs-CZ" sz="2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/</a:t>
            </a:r>
            <a:r>
              <a:rPr lang="cs-CZ" sz="24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stredni-vzdelavani</a:t>
            </a:r>
            <a:r>
              <a:rPr lang="cs-CZ" sz="2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/</a:t>
            </a:r>
            <a:r>
              <a:rPr lang="cs-CZ" sz="24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prijimani</a:t>
            </a:r>
            <a:r>
              <a:rPr lang="cs-CZ" sz="2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-na-</a:t>
            </a:r>
            <a:r>
              <a:rPr lang="cs-CZ" sz="24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stredni</a:t>
            </a:r>
            <a:r>
              <a:rPr lang="cs-CZ" sz="2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-</a:t>
            </a:r>
            <a:r>
              <a:rPr lang="cs-CZ" sz="24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skoly</a:t>
            </a:r>
            <a:r>
              <a:rPr lang="cs-CZ" sz="2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-a-</a:t>
            </a:r>
            <a:r>
              <a:rPr lang="cs-CZ" sz="24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konzervatore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endParaRPr lang="cs-CZ" sz="2400" b="0" strike="noStrike" spc="-1" dirty="0">
              <a:latin typeface="Arial"/>
            </a:endParaRP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stránkách Cermatu (</a:t>
            </a:r>
            <a:r>
              <a:rPr lang="cs-CZ" sz="2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https://prijimacky.cermat.cz/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spc="-1" dirty="0">
                <a:solidFill>
                  <a:srgbClr val="000000"/>
                </a:solidFill>
                <a:latin typeface="Calibri"/>
                <a:ea typeface="DejaVu Sans"/>
              </a:rPr>
              <a:t>stránkách Gymnázia Dašická (</a:t>
            </a:r>
            <a:r>
              <a:rPr lang="cs-CZ" sz="2400" u="sng" spc="-1" dirty="0">
                <a:solidFill>
                  <a:srgbClr val="0000FF"/>
                </a:solidFill>
                <a:latin typeface="Calibri"/>
                <a:ea typeface="DejaVu Sans"/>
              </a:rPr>
              <a:t>https://www.gypce.cz/</a:t>
            </a:r>
            <a:r>
              <a:rPr lang="cs-CZ" sz="2400" u="sng" spc="-1" dirty="0" err="1">
                <a:solidFill>
                  <a:srgbClr val="0000FF"/>
                </a:solidFill>
                <a:latin typeface="Calibri"/>
                <a:ea typeface="DejaVu Sans"/>
              </a:rPr>
              <a:t>prijimaci-rizeni</a:t>
            </a:r>
            <a:r>
              <a:rPr lang="cs-CZ" sz="2400" u="sng" spc="-1" dirty="0">
                <a:solidFill>
                  <a:srgbClr val="0000FF"/>
                </a:solidFill>
                <a:latin typeface="Calibri"/>
                <a:ea typeface="DejaVu Sans"/>
              </a:rPr>
              <a:t>/</a:t>
            </a:r>
            <a:r>
              <a:rPr lang="cs-CZ" sz="2400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127C77-AED8-D7A2-D419-9DA80EFF8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6085435"/>
            <a:ext cx="1906480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36" name="Obrázek 3" descr="Obsah obrázku stůl&#10;&#10;Popis byl vytvořen automaticky"/>
          <p:cNvPicPr/>
          <p:nvPr/>
        </p:nvPicPr>
        <p:blipFill>
          <a:blip r:embed="rId2"/>
          <a:stretch/>
        </p:blipFill>
        <p:spPr>
          <a:xfrm>
            <a:off x="2147400" y="0"/>
            <a:ext cx="4848480" cy="6857280"/>
          </a:xfrm>
          <a:prstGeom prst="rect">
            <a:avLst/>
          </a:prstGeom>
          <a:ln w="0"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84A74C3-A3CF-10E4-3324-A436C93D7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61" y="6107935"/>
            <a:ext cx="1865439" cy="5429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FDCB7C8-3AE8-6AED-4712-3F97013195C3}"/>
              </a:ext>
            </a:extLst>
          </p:cNvPr>
          <p:cNvSpPr txBox="1"/>
          <p:nvPr/>
        </p:nvSpPr>
        <p:spPr>
          <a:xfrm>
            <a:off x="7146524" y="1464816"/>
            <a:ext cx="171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Má dvě strany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2" name="Obdélník 1"/>
          <p:cNvSpPr/>
          <p:nvPr/>
        </p:nvSpPr>
        <p:spPr>
          <a:xfrm>
            <a:off x="467640" y="1388520"/>
            <a:ext cx="8208360" cy="43894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prvním kole přijímacího řízení může uchazeč podat nejvýše </a:t>
            </a:r>
            <a:endParaRPr lang="cs-CZ" sz="2800" b="0" strike="noStrike" spc="-1" dirty="0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bez talentové zkoušky </a:t>
            </a:r>
            <a:endParaRPr lang="cs-CZ" sz="2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přihlášku podává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 řediteli střední školy pro první kolo přijímacího řízení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endParaRPr lang="cs-CZ" sz="2800" b="0" strike="noStrike" spc="-1" dirty="0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1. března 2023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obory vzdělání bez talentové zkoušky </a:t>
            </a:r>
            <a:endParaRPr lang="cs-CZ" sz="2800" b="0" strike="noStrike" spc="-1" dirty="0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D5BEC9-7380-1B76-2084-83A131C6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0" y="6087960"/>
            <a:ext cx="1920453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640" y="1351080"/>
            <a:ext cx="8208360" cy="35251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 koná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 </a:t>
            </a:r>
            <a:endParaRPr lang="cs-CZ" sz="2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přípravu zadání testů, jejich distribuci a hodnocení výsledků zajišťuje Centrum pro zjišťování výsledků vzdělávání (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Cermat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F244955-6B94-6588-BA1B-58B60837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799948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133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740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každý uchazeč </a:t>
            </a:r>
            <a:r>
              <a:rPr lang="cs-CZ" sz="2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</a:t>
            </a:r>
            <a:endParaRPr lang="cs-CZ" sz="2400" b="0" strike="noStrike" spc="-1" dirty="0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 prvním stanoveném termínu ve škole uvedené na přihlášce v prvním pořadí 	</a:t>
            </a:r>
            <a:endParaRPr lang="cs-CZ" sz="2400" b="0" strike="noStrike" spc="-1" dirty="0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Calibri"/>
              <a:buChar char="−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druhém stanoveném termínu ve škole uvedené na přihlášce ve druhém pořadí</a:t>
            </a:r>
            <a:endParaRPr lang="cs-CZ" sz="24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uchazeč, který se pro 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vážné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důvody k řádnému termínu přijímací zkoušky nedostaví a svoji neúčast 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písemně nejpozději do 3 dnů omluví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 náhradním termínu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D8FC1A9-4F4D-93A3-D58E-F21AB22F7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0" y="6158550"/>
            <a:ext cx="2000352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Termíny konání přijímacích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0" name="Obdélník 1"/>
          <p:cNvSpPr/>
          <p:nvPr/>
        </p:nvSpPr>
        <p:spPr>
          <a:xfrm>
            <a:off x="341280" y="1221480"/>
            <a:ext cx="8460720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jednotné zkoušky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 konají v termínech stanovených MŠMT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3470801516"/>
              </p:ext>
            </p:extLst>
          </p:nvPr>
        </p:nvGraphicFramePr>
        <p:xfrm>
          <a:off x="320589" y="2662630"/>
          <a:ext cx="8136891" cy="2486048"/>
        </p:xfrm>
        <a:graphic>
          <a:graphicData uri="http://schemas.openxmlformats.org/drawingml/2006/table">
            <a:tbl>
              <a:tblPr/>
              <a:tblGrid>
                <a:gridCol w="251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532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794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8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5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13. 4. 2023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14. 4. 2023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527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17. 4. 2023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18. 4. 2023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98B0192A-9A23-290C-D5EC-739502D5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108393"/>
            <a:ext cx="1826581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7" name="Obdélník 1"/>
          <p:cNvSpPr/>
          <p:nvPr/>
        </p:nvSpPr>
        <p:spPr>
          <a:xfrm>
            <a:off x="467640" y="1221480"/>
            <a:ext cx="820836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se uchazeč hlásí na dvě střední školy (popř. dva různé obory vzdělání či různá zaměření ŠVP na téže škole),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na přihlášce 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ke vzdělávání v 1. kole přijímacího řízení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uvede obě školy 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(popř. obory či zaměření) </a:t>
            </a:r>
            <a:endParaRPr lang="cs-CZ" sz="27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pořadí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ve kterém uchazeč uvede zvolené střední školy,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určuje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ve které škole bude konat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jednotné zkoušky v 1. a ve 2. termínu</a:t>
            </a:r>
            <a:endParaRPr lang="cs-CZ" sz="27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vyplněné přihlášky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odevzdá uchazeč na obě střední školy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na které se hlásí;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na obou přihláškách 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vyplní zvolené střední školy ve stejném pořadí </a:t>
            </a:r>
            <a:endParaRPr lang="cs-CZ" sz="2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8AF94D0-E7C7-F74A-7DAF-EE32F39E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8088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3" name="Obdélník 1"/>
          <p:cNvSpPr/>
          <p:nvPr/>
        </p:nvSpPr>
        <p:spPr>
          <a:xfrm>
            <a:off x="537480" y="1045559"/>
            <a:ext cx="7920000" cy="54102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rodné číslo </a:t>
            </a: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uvádí uchazeč </a:t>
            </a:r>
            <a:r>
              <a:rPr lang="cs-CZ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</a:t>
            </a: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na přihlášce ke vzdělávání</a:t>
            </a:r>
            <a:r>
              <a:rPr lang="cs-CZ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</a:t>
            </a:r>
            <a:r>
              <a:rPr lang="cs-CZ" sz="2600" dirty="0"/>
              <a:t> </a:t>
            </a:r>
            <a:r>
              <a:rPr lang="cs-CZ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oboru vzdělání, </a:t>
            </a: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kterého se konají jednotné přijímací zkoušky</a:t>
            </a:r>
            <a:endParaRPr lang="cs-CZ" sz="26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se uchazeč </a:t>
            </a:r>
            <a:r>
              <a:rPr lang="cs-CZ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hlásí</a:t>
            </a: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oboru vzdělání </a:t>
            </a:r>
            <a:r>
              <a:rPr lang="cs-CZ" sz="26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cs-CZ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koná vždy jednotnou zkoušku na této škole </a:t>
            </a: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(i v případě, že neuspěje u talentové zkoušky)</a:t>
            </a:r>
            <a:endParaRPr lang="cs-CZ" sz="26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výsledek jednotných zkoušek do oboru vzdělání Gymnázium se sportovní přípravou bude zpřístupněn Cermatem i školám, do jejichž oborů vzdělání s maturitní zkouškou bez talentové zkoušky se uchazeč přihlásil</a:t>
            </a:r>
            <a:endParaRPr lang="cs-CZ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3120E55-DF42-058D-436D-A018AC3F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9057"/>
            <a:ext cx="1862091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Specifikace jednotných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9" name="Obdélník 1"/>
          <p:cNvSpPr/>
          <p:nvPr/>
        </p:nvSpPr>
        <p:spPr>
          <a:xfrm>
            <a:off x="512028" y="1088315"/>
            <a:ext cx="8352360" cy="3148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testech jsou zastoupeny úlohy uzavřené i otevřené, včetně úloh </a:t>
            </a:r>
            <a:endParaRPr lang="cs-CZ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z konstrukční geometrie</a:t>
            </a:r>
            <a:endParaRPr lang="cs-CZ" sz="26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povolené pomůcky </a:t>
            </a: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modře či černě píšící propisovací tužka, rýsovací potřeby; kalkulačka a tabulky nejsou povoleny </a:t>
            </a:r>
            <a:endParaRPr lang="cs-CZ" sz="26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chybné odpovědi nejsou penalizovány</a:t>
            </a:r>
            <a:endParaRPr lang="cs-CZ" sz="2600" b="0" strike="noStrike" spc="-1" dirty="0">
              <a:latin typeface="Arial"/>
            </a:endParaRPr>
          </a:p>
        </p:txBody>
      </p:sp>
      <p:graphicFrame>
        <p:nvGraphicFramePr>
          <p:cNvPr id="180" name="Tabulka 3"/>
          <p:cNvGraphicFramePr/>
          <p:nvPr>
            <p:extLst>
              <p:ext uri="{D42A27DB-BD31-4B8C-83A1-F6EECF244321}">
                <p14:modId xmlns:p14="http://schemas.microsoft.com/office/powerpoint/2010/main" val="579851747"/>
              </p:ext>
            </p:extLst>
          </p:nvPr>
        </p:nvGraphicFramePr>
        <p:xfrm>
          <a:off x="611820" y="3664260"/>
          <a:ext cx="7919640" cy="1777751"/>
        </p:xfrm>
        <a:graphic>
          <a:graphicData uri="http://schemas.openxmlformats.org/drawingml/2006/table">
            <a:tbl>
              <a:tblPr/>
              <a:tblGrid>
                <a:gridCol w="33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2281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Zkušební předmět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Časový limit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Maximální počet bodů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Český jazyk a literatura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92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70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EF56E72E-CA83-A6AE-F02D-D2EDDC8AA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139023"/>
            <a:ext cx="1835458" cy="542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3343</TotalTime>
  <Words>1036</Words>
  <Application>Microsoft Office PowerPoint</Application>
  <PresentationFormat>Předvádění na obrazovce (4:3)</PresentationFormat>
  <Paragraphs>97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Motiv systému Office</vt:lpstr>
      <vt:lpstr>Přijímací řízení  ve školním roce 2022/2023</vt:lpstr>
      <vt:lpstr>Přihláška ke vzdělávání 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Zápisový lístek</vt:lpstr>
      <vt:lpstr>Zápisový lístek</vt:lpstr>
      <vt:lpstr>Zápisový lístek</vt:lpstr>
      <vt:lpstr>Přijímací řízení </vt:lpstr>
      <vt:lpstr>Informace k přijímacímu řízení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Luděk Burian</cp:lastModifiedBy>
  <cp:revision>183</cp:revision>
  <dcterms:created xsi:type="dcterms:W3CDTF">2017-03-06T15:56:02Z</dcterms:created>
  <dcterms:modified xsi:type="dcterms:W3CDTF">2022-11-08T07:59:06Z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