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8" r:id="rId9"/>
    <p:sldId id="279" r:id="rId10"/>
    <p:sldId id="263" r:id="rId11"/>
    <p:sldId id="285" r:id="rId12"/>
  </p:sldIdLst>
  <p:sldSz cx="9144000" cy="6858000" type="screen4x3"/>
  <p:notesSz cx="9866313" cy="6735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6BDB7C-5982-4A64-B24E-1E57BF63690B}" v="4" dt="2023-11-16T08:49:46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ian Luděk" userId="f32728a3-0d94-4ac7-ae08-a5a3ce9461b1" providerId="ADAL" clId="{536BDB7C-5982-4A64-B24E-1E57BF63690B}"/>
    <pc:docChg chg="undo custSel delSld modSld">
      <pc:chgData name="Burian Luděk" userId="f32728a3-0d94-4ac7-ae08-a5a3ce9461b1" providerId="ADAL" clId="{536BDB7C-5982-4A64-B24E-1E57BF63690B}" dt="2023-11-16T08:50:14.109" v="1921" actId="20577"/>
      <pc:docMkLst>
        <pc:docMk/>
      </pc:docMkLst>
      <pc:sldChg chg="modSp mod">
        <pc:chgData name="Burian Luděk" userId="f32728a3-0d94-4ac7-ae08-a5a3ce9461b1" providerId="ADAL" clId="{536BDB7C-5982-4A64-B24E-1E57BF63690B}" dt="2023-11-06T10:13:03.071" v="1820" actId="13926"/>
        <pc:sldMkLst>
          <pc:docMk/>
          <pc:sldMk cId="0" sldId="263"/>
        </pc:sldMkLst>
        <pc:spChg chg="mod">
          <ac:chgData name="Burian Luděk" userId="f32728a3-0d94-4ac7-ae08-a5a3ce9461b1" providerId="ADAL" clId="{536BDB7C-5982-4A64-B24E-1E57BF63690B}" dt="2023-11-06T10:13:03.071" v="1820" actId="13926"/>
          <ac:spMkLst>
            <pc:docMk/>
            <pc:sldMk cId="0" sldId="263"/>
            <ac:spMk id="99" creationId="{00000000-0000-0000-0000-000000000000}"/>
          </ac:spMkLst>
        </pc:spChg>
        <pc:spChg chg="mod">
          <ac:chgData name="Burian Luděk" userId="f32728a3-0d94-4ac7-ae08-a5a3ce9461b1" providerId="ADAL" clId="{536BDB7C-5982-4A64-B24E-1E57BF63690B}" dt="2023-11-06T10:09:58.061" v="1753" actId="20577"/>
          <ac:spMkLst>
            <pc:docMk/>
            <pc:sldMk cId="0" sldId="263"/>
            <ac:spMk id="100" creationId="{00000000-0000-0000-0000-000000000000}"/>
          </ac:spMkLst>
        </pc:spChg>
      </pc:sldChg>
      <pc:sldChg chg="del">
        <pc:chgData name="Burian Luděk" userId="f32728a3-0d94-4ac7-ae08-a5a3ce9461b1" providerId="ADAL" clId="{536BDB7C-5982-4A64-B24E-1E57BF63690B}" dt="2023-11-01T10:15:06.863" v="1422" actId="47"/>
        <pc:sldMkLst>
          <pc:docMk/>
          <pc:sldMk cId="0" sldId="269"/>
        </pc:sldMkLst>
      </pc:sldChg>
      <pc:sldChg chg="modSp mod">
        <pc:chgData name="Burian Luděk" userId="f32728a3-0d94-4ac7-ae08-a5a3ce9461b1" providerId="ADAL" clId="{536BDB7C-5982-4A64-B24E-1E57BF63690B}" dt="2023-11-01T10:15:35.454" v="1487" actId="6549"/>
        <pc:sldMkLst>
          <pc:docMk/>
          <pc:sldMk cId="0" sldId="270"/>
        </pc:sldMkLst>
        <pc:spChg chg="mod">
          <ac:chgData name="Burian Luděk" userId="f32728a3-0d94-4ac7-ae08-a5a3ce9461b1" providerId="ADAL" clId="{536BDB7C-5982-4A64-B24E-1E57BF63690B}" dt="2023-11-01T10:15:35.454" v="1487" actId="6549"/>
          <ac:spMkLst>
            <pc:docMk/>
            <pc:sldMk cId="0" sldId="270"/>
            <ac:spMk id="142" creationId="{00000000-0000-0000-0000-000000000000}"/>
          </ac:spMkLst>
        </pc:spChg>
      </pc:sldChg>
      <pc:sldChg chg="modSp mod">
        <pc:chgData name="Burian Luděk" userId="f32728a3-0d94-4ac7-ae08-a5a3ce9461b1" providerId="ADAL" clId="{536BDB7C-5982-4A64-B24E-1E57BF63690B}" dt="2023-11-01T09:57:44.382" v="410" actId="2711"/>
        <pc:sldMkLst>
          <pc:docMk/>
          <pc:sldMk cId="0" sldId="271"/>
        </pc:sldMkLst>
        <pc:spChg chg="mod">
          <ac:chgData name="Burian Luděk" userId="f32728a3-0d94-4ac7-ae08-a5a3ce9461b1" providerId="ADAL" clId="{536BDB7C-5982-4A64-B24E-1E57BF63690B}" dt="2023-11-01T09:57:44.382" v="410" actId="2711"/>
          <ac:spMkLst>
            <pc:docMk/>
            <pc:sldMk cId="0" sldId="271"/>
            <ac:spMk id="148" creationId="{00000000-0000-0000-0000-000000000000}"/>
          </ac:spMkLst>
        </pc:spChg>
      </pc:sldChg>
      <pc:sldChg chg="modSp mod">
        <pc:chgData name="Burian Luděk" userId="f32728a3-0d94-4ac7-ae08-a5a3ce9461b1" providerId="ADAL" clId="{536BDB7C-5982-4A64-B24E-1E57BF63690B}" dt="2023-11-01T09:58:34.002" v="412" actId="2711"/>
        <pc:sldMkLst>
          <pc:docMk/>
          <pc:sldMk cId="0" sldId="272"/>
        </pc:sldMkLst>
        <pc:spChg chg="mod">
          <ac:chgData name="Burian Luděk" userId="f32728a3-0d94-4ac7-ae08-a5a3ce9461b1" providerId="ADAL" clId="{536BDB7C-5982-4A64-B24E-1E57BF63690B}" dt="2023-11-01T09:58:34.002" v="412" actId="2711"/>
          <ac:spMkLst>
            <pc:docMk/>
            <pc:sldMk cId="0" sldId="272"/>
            <ac:spMk id="154" creationId="{00000000-0000-0000-0000-000000000000}"/>
          </ac:spMkLst>
        </pc:spChg>
      </pc:sldChg>
      <pc:sldChg chg="modSp mod">
        <pc:chgData name="Burian Luděk" userId="f32728a3-0d94-4ac7-ae08-a5a3ce9461b1" providerId="ADAL" clId="{536BDB7C-5982-4A64-B24E-1E57BF63690B}" dt="2023-11-01T09:56:58.717" v="407" actId="2711"/>
        <pc:sldMkLst>
          <pc:docMk/>
          <pc:sldMk cId="0" sldId="273"/>
        </pc:sldMkLst>
        <pc:spChg chg="mod">
          <ac:chgData name="Burian Luděk" userId="f32728a3-0d94-4ac7-ae08-a5a3ce9461b1" providerId="ADAL" clId="{536BDB7C-5982-4A64-B24E-1E57BF63690B}" dt="2023-11-01T09:56:58.717" v="407" actId="2711"/>
          <ac:spMkLst>
            <pc:docMk/>
            <pc:sldMk cId="0" sldId="273"/>
            <ac:spMk id="160" creationId="{00000000-0000-0000-0000-000000000000}"/>
          </ac:spMkLst>
        </pc:spChg>
        <pc:graphicFrameChg chg="modGraphic">
          <ac:chgData name="Burian Luděk" userId="f32728a3-0d94-4ac7-ae08-a5a3ce9461b1" providerId="ADAL" clId="{536BDB7C-5982-4A64-B24E-1E57BF63690B}" dt="2023-11-01T09:54:07.757" v="292" actId="20577"/>
          <ac:graphicFrameMkLst>
            <pc:docMk/>
            <pc:sldMk cId="0" sldId="273"/>
            <ac:graphicFrameMk id="161" creationId="{00000000-0000-0000-0000-000000000000}"/>
          </ac:graphicFrameMkLst>
        </pc:graphicFrameChg>
      </pc:sldChg>
      <pc:sldChg chg="modSp mod">
        <pc:chgData name="Burian Luděk" userId="f32728a3-0d94-4ac7-ae08-a5a3ce9461b1" providerId="ADAL" clId="{536BDB7C-5982-4A64-B24E-1E57BF63690B}" dt="2023-11-01T10:16:35.959" v="1488" actId="207"/>
        <pc:sldMkLst>
          <pc:docMk/>
          <pc:sldMk cId="0" sldId="274"/>
        </pc:sldMkLst>
        <pc:spChg chg="mod">
          <ac:chgData name="Burian Luděk" userId="f32728a3-0d94-4ac7-ae08-a5a3ce9461b1" providerId="ADAL" clId="{536BDB7C-5982-4A64-B24E-1E57BF63690B}" dt="2023-11-01T10:16:35.959" v="1488" actId="207"/>
          <ac:spMkLst>
            <pc:docMk/>
            <pc:sldMk cId="0" sldId="274"/>
            <ac:spMk id="167" creationId="{00000000-0000-0000-0000-000000000000}"/>
          </ac:spMkLst>
        </pc:spChg>
      </pc:sldChg>
      <pc:sldChg chg="modSp mod">
        <pc:chgData name="Burian Luděk" userId="f32728a3-0d94-4ac7-ae08-a5a3ce9461b1" providerId="ADAL" clId="{536BDB7C-5982-4A64-B24E-1E57BF63690B}" dt="2023-11-06T10:12:37.755" v="1819" actId="20577"/>
        <pc:sldMkLst>
          <pc:docMk/>
          <pc:sldMk cId="0" sldId="275"/>
        </pc:sldMkLst>
        <pc:spChg chg="mod">
          <ac:chgData name="Burian Luděk" userId="f32728a3-0d94-4ac7-ae08-a5a3ce9461b1" providerId="ADAL" clId="{536BDB7C-5982-4A64-B24E-1E57BF63690B}" dt="2023-11-06T10:12:37.755" v="1819" actId="20577"/>
          <ac:spMkLst>
            <pc:docMk/>
            <pc:sldMk cId="0" sldId="275"/>
            <ac:spMk id="173" creationId="{00000000-0000-0000-0000-000000000000}"/>
          </ac:spMkLst>
        </pc:spChg>
      </pc:sldChg>
      <pc:sldChg chg="modSp del mod">
        <pc:chgData name="Burian Luděk" userId="f32728a3-0d94-4ac7-ae08-a5a3ce9461b1" providerId="ADAL" clId="{536BDB7C-5982-4A64-B24E-1E57BF63690B}" dt="2023-11-06T10:07:58.741" v="1734" actId="47"/>
        <pc:sldMkLst>
          <pc:docMk/>
          <pc:sldMk cId="0" sldId="276"/>
        </pc:sldMkLst>
        <pc:spChg chg="mod">
          <ac:chgData name="Burian Luděk" userId="f32728a3-0d94-4ac7-ae08-a5a3ce9461b1" providerId="ADAL" clId="{536BDB7C-5982-4A64-B24E-1E57BF63690B}" dt="2023-11-01T10:07:54.596" v="1142" actId="13926"/>
          <ac:spMkLst>
            <pc:docMk/>
            <pc:sldMk cId="0" sldId="276"/>
            <ac:spMk id="178" creationId="{00000000-0000-0000-0000-000000000000}"/>
          </ac:spMkLst>
        </pc:spChg>
      </pc:sldChg>
      <pc:sldChg chg="modSp del mod">
        <pc:chgData name="Burian Luděk" userId="f32728a3-0d94-4ac7-ae08-a5a3ce9461b1" providerId="ADAL" clId="{536BDB7C-5982-4A64-B24E-1E57BF63690B}" dt="2023-11-06T10:08:23.049" v="1735" actId="47"/>
        <pc:sldMkLst>
          <pc:docMk/>
          <pc:sldMk cId="0" sldId="277"/>
        </pc:sldMkLst>
        <pc:spChg chg="mod">
          <ac:chgData name="Burian Luděk" userId="f32728a3-0d94-4ac7-ae08-a5a3ce9461b1" providerId="ADAL" clId="{536BDB7C-5982-4A64-B24E-1E57BF63690B}" dt="2023-11-01T10:07:44.662" v="1141" actId="13926"/>
          <ac:spMkLst>
            <pc:docMk/>
            <pc:sldMk cId="0" sldId="277"/>
            <ac:spMk id="185" creationId="{00000000-0000-0000-0000-000000000000}"/>
          </ac:spMkLst>
        </pc:spChg>
      </pc:sldChg>
      <pc:sldChg chg="modSp mod">
        <pc:chgData name="Burian Luděk" userId="f32728a3-0d94-4ac7-ae08-a5a3ce9461b1" providerId="ADAL" clId="{536BDB7C-5982-4A64-B24E-1E57BF63690B}" dt="2023-11-06T10:08:34.314" v="1736" actId="13926"/>
        <pc:sldMkLst>
          <pc:docMk/>
          <pc:sldMk cId="0" sldId="278"/>
        </pc:sldMkLst>
        <pc:spChg chg="mod">
          <ac:chgData name="Burian Luděk" userId="f32728a3-0d94-4ac7-ae08-a5a3ce9461b1" providerId="ADAL" clId="{536BDB7C-5982-4A64-B24E-1E57BF63690B}" dt="2023-11-06T10:08:34.314" v="1736" actId="13926"/>
          <ac:spMkLst>
            <pc:docMk/>
            <pc:sldMk cId="0" sldId="278"/>
            <ac:spMk id="191" creationId="{00000000-0000-0000-0000-000000000000}"/>
          </ac:spMkLst>
        </pc:spChg>
      </pc:sldChg>
      <pc:sldChg chg="modSp mod">
        <pc:chgData name="Burian Luděk" userId="f32728a3-0d94-4ac7-ae08-a5a3ce9461b1" providerId="ADAL" clId="{536BDB7C-5982-4A64-B24E-1E57BF63690B}" dt="2023-11-16T08:42:58.249" v="1891" actId="20577"/>
        <pc:sldMkLst>
          <pc:docMk/>
          <pc:sldMk cId="0" sldId="279"/>
        </pc:sldMkLst>
        <pc:spChg chg="mod">
          <ac:chgData name="Burian Luděk" userId="f32728a3-0d94-4ac7-ae08-a5a3ce9461b1" providerId="ADAL" clId="{536BDB7C-5982-4A64-B24E-1E57BF63690B}" dt="2023-11-16T08:42:58.249" v="1891" actId="20577"/>
          <ac:spMkLst>
            <pc:docMk/>
            <pc:sldMk cId="0" sldId="279"/>
            <ac:spMk id="198" creationId="{00000000-0000-0000-0000-000000000000}"/>
          </ac:spMkLst>
        </pc:spChg>
      </pc:sldChg>
      <pc:sldChg chg="modSp del mod">
        <pc:chgData name="Burian Luděk" userId="f32728a3-0d94-4ac7-ae08-a5a3ce9461b1" providerId="ADAL" clId="{536BDB7C-5982-4A64-B24E-1E57BF63690B}" dt="2023-11-06T10:09:44.758" v="1752" actId="47"/>
        <pc:sldMkLst>
          <pc:docMk/>
          <pc:sldMk cId="0" sldId="282"/>
        </pc:sldMkLst>
        <pc:spChg chg="mod">
          <ac:chgData name="Burian Luděk" userId="f32728a3-0d94-4ac7-ae08-a5a3ce9461b1" providerId="ADAL" clId="{536BDB7C-5982-4A64-B24E-1E57BF63690B}" dt="2023-11-01T10:11:54.597" v="1199" actId="13926"/>
          <ac:spMkLst>
            <pc:docMk/>
            <pc:sldMk cId="0" sldId="282"/>
            <ac:spMk id="215" creationId="{00000000-0000-0000-0000-000000000000}"/>
          </ac:spMkLst>
        </pc:spChg>
      </pc:sldChg>
      <pc:sldChg chg="del">
        <pc:chgData name="Burian Luděk" userId="f32728a3-0d94-4ac7-ae08-a5a3ce9461b1" providerId="ADAL" clId="{536BDB7C-5982-4A64-B24E-1E57BF63690B}" dt="2023-11-01T10:11:47.035" v="1198" actId="47"/>
        <pc:sldMkLst>
          <pc:docMk/>
          <pc:sldMk cId="0" sldId="283"/>
        </pc:sldMkLst>
      </pc:sldChg>
      <pc:sldChg chg="del">
        <pc:chgData name="Burian Luděk" userId="f32728a3-0d94-4ac7-ae08-a5a3ce9461b1" providerId="ADAL" clId="{536BDB7C-5982-4A64-B24E-1E57BF63690B}" dt="2023-11-01T10:11:44.151" v="1197" actId="47"/>
        <pc:sldMkLst>
          <pc:docMk/>
          <pc:sldMk cId="0" sldId="284"/>
        </pc:sldMkLst>
      </pc:sldChg>
      <pc:sldChg chg="modSp mod">
        <pc:chgData name="Burian Luděk" userId="f32728a3-0d94-4ac7-ae08-a5a3ce9461b1" providerId="ADAL" clId="{536BDB7C-5982-4A64-B24E-1E57BF63690B}" dt="2023-11-16T08:50:14.109" v="1921" actId="20577"/>
        <pc:sldMkLst>
          <pc:docMk/>
          <pc:sldMk cId="0" sldId="285"/>
        </pc:sldMkLst>
        <pc:spChg chg="mod">
          <ac:chgData name="Burian Luděk" userId="f32728a3-0d94-4ac7-ae08-a5a3ce9461b1" providerId="ADAL" clId="{536BDB7C-5982-4A64-B24E-1E57BF63690B}" dt="2023-11-16T08:50:14.109" v="1921" actId="20577"/>
          <ac:spMkLst>
            <pc:docMk/>
            <pc:sldMk cId="0" sldId="285"/>
            <ac:spMk id="23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B5E5D435-35B0-42D6-85D3-06724B0CFF93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33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28950" cy="2273300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986760" y="3241440"/>
            <a:ext cx="7892280" cy="26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7"/>
          </p:nvPr>
        </p:nvSpPr>
        <p:spPr>
          <a:xfrm>
            <a:off x="5588640" y="6397920"/>
            <a:ext cx="4274640" cy="33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93A7BC6-6455-44CD-BAB2-42FD856E361B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4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342214-033D-450C-8D80-8C1B62A1DA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455507-5371-4C0A-959A-1B80EA0A90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0F5D81-4ACA-4903-AF4B-7606E60BD6A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BC2B41-CB28-4DE8-80B1-D30162D85FB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4AD63D-C455-46CB-820B-469FC7525FF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087473B-7967-44B7-B122-2B01E89C66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4FB0F8-886A-430D-AE2E-5EB47274DB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2CB026-E1BC-4C80-9A75-C65DF6FF2F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8820FA-0AFD-453C-9F36-A029E010567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6B749C-BABC-4C77-9B1F-E9CAC9A56D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54B41A-992B-40E8-9B29-7A41D98823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D70D4F-E34B-45D9-90AE-2E4E3DEEA20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8B159D-8AAC-4E23-B8F6-74967FFA8322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stredni-vzdelavani/prijimani-na-stredni-skoly-a-konzervatore" TargetMode="External"/><Relationship Id="rId2" Type="http://schemas.openxmlformats.org/officeDocument/2006/relationships/hyperlink" Target="https://www.klickevzdelani.cz/Management-skol/Reditelna/Prijimaci-rizeni-na-S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hyperlink" Target="https://www.gypce.cz/prijimaci-rizeni/" TargetMode="External"/><Relationship Id="rId4" Type="http://schemas.openxmlformats.org/officeDocument/2006/relationships/hyperlink" Target="https://prijimacky.cermat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délník 9"/>
          <p:cNvSpPr/>
          <p:nvPr/>
        </p:nvSpPr>
        <p:spPr>
          <a:xfrm>
            <a:off x="-108360" y="5972040"/>
            <a:ext cx="9360360" cy="4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49" name="Obdélník 4"/>
          <p:cNvSpPr/>
          <p:nvPr/>
        </p:nvSpPr>
        <p:spPr>
          <a:xfrm>
            <a:off x="-108360" y="0"/>
            <a:ext cx="9360360" cy="97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50" name="Obdélník 5"/>
          <p:cNvSpPr/>
          <p:nvPr/>
        </p:nvSpPr>
        <p:spPr>
          <a:xfrm>
            <a:off x="0" y="6017040"/>
            <a:ext cx="9144000" cy="86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52" name="Obdélník 8"/>
          <p:cNvSpPr/>
          <p:nvPr/>
        </p:nvSpPr>
        <p:spPr>
          <a:xfrm>
            <a:off x="-120960" y="-23400"/>
            <a:ext cx="9360360" cy="136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136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Přijímací řízení </a:t>
            </a:r>
            <a:br>
              <a:rPr sz="3000" dirty="0"/>
            </a:b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ve školním roce 2023/2024</a:t>
            </a:r>
            <a:endParaRPr lang="cs-CZ" sz="30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02F377E-31E2-F432-4B8B-B26A51D2F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50" y="6088680"/>
            <a:ext cx="1893068" cy="542925"/>
          </a:xfrm>
          <a:prstGeom prst="rect">
            <a:avLst/>
          </a:prstGeom>
        </p:spPr>
      </p:pic>
      <p:pic>
        <p:nvPicPr>
          <p:cNvPr id="4" name="Obrázek 3" descr="Obsah obrázku exteriér, strom, budova, obytný dům&#10;&#10;Popis byl vytvořen automaticky">
            <a:extLst>
              <a:ext uri="{FF2B5EF4-FFF2-40B4-BE49-F238E27FC236}">
                <a16:creationId xmlns:a16="http://schemas.microsoft.com/office/drawing/2014/main" id="{6AF22BBE-A458-3A45-321C-94F5DC8668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852"/>
            <a:ext cx="9144000" cy="47838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0" y="6088680"/>
            <a:ext cx="914400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C00000"/>
                </a:solidFill>
                <a:latin typeface="Arial"/>
              </a:rPr>
              <a:t>Přijímací řízení</a:t>
            </a:r>
            <a:br>
              <a:rPr sz="2400" dirty="0"/>
            </a:br>
            <a:endParaRPr lang="cs-CZ" sz="2200" b="0" strike="noStrike" spc="-1" dirty="0">
              <a:latin typeface="Arial"/>
            </a:endParaRPr>
          </a:p>
        </p:txBody>
      </p:sp>
      <p:sp>
        <p:nvSpPr>
          <p:cNvPr id="100" name="Obdélník 1"/>
          <p:cNvSpPr/>
          <p:nvPr/>
        </p:nvSpPr>
        <p:spPr>
          <a:xfrm>
            <a:off x="521640" y="1401245"/>
            <a:ext cx="8100000" cy="24946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1" spc="-1" dirty="0">
                <a:solidFill>
                  <a:srgbClr val="000000"/>
                </a:solidFill>
                <a:ea typeface="Microsoft YaHei"/>
              </a:rPr>
              <a:t>žáci cizinci </a:t>
            </a:r>
            <a:r>
              <a:rPr lang="cs-CZ" sz="2800" spc="-1" dirty="0">
                <a:solidFill>
                  <a:srgbClr val="000000"/>
                </a:solidFill>
                <a:ea typeface="Microsoft YaHei"/>
              </a:rPr>
              <a:t>budou mít u přijímacích zkoušek úlevy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spc="-1" dirty="0">
                <a:solidFill>
                  <a:srgbClr val="000000"/>
                </a:solidFill>
                <a:ea typeface="Microsoft YaHei"/>
              </a:rPr>
              <a:t>test z </a:t>
            </a:r>
            <a:r>
              <a:rPr lang="cs-CZ" sz="2800" spc="-1" dirty="0" err="1">
                <a:solidFill>
                  <a:srgbClr val="000000"/>
                </a:solidFill>
                <a:ea typeface="Microsoft YaHei"/>
              </a:rPr>
              <a:t>Čj</a:t>
            </a:r>
            <a:r>
              <a:rPr lang="cs-CZ" sz="2800" spc="-1" dirty="0">
                <a:solidFill>
                  <a:srgbClr val="000000"/>
                </a:solidFill>
                <a:ea typeface="Microsoft YaHei"/>
              </a:rPr>
              <a:t> bude nahrazen pohovorem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spc="-1" dirty="0">
                <a:solidFill>
                  <a:srgbClr val="000000"/>
                </a:solidFill>
                <a:ea typeface="Microsoft YaHei"/>
              </a:rPr>
              <a:t>test z M – možnost přeložit do UA</a:t>
            </a: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79C053E-2A7D-C008-C1AA-9D5693A6A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48" y="6087960"/>
            <a:ext cx="1839802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30" name="Obdélník 6"/>
          <p:cNvSpPr/>
          <p:nvPr/>
        </p:nvSpPr>
        <p:spPr>
          <a:xfrm>
            <a:off x="0" y="6088680"/>
            <a:ext cx="914400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3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376092"/>
                </a:solidFill>
                <a:latin typeface="Arial"/>
              </a:rPr>
              <a:t>Informace k přijímacímu řízení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234" name="Obdélník 1"/>
          <p:cNvSpPr/>
          <p:nvPr/>
        </p:nvSpPr>
        <p:spPr>
          <a:xfrm>
            <a:off x="540720" y="1026265"/>
            <a:ext cx="8061840" cy="62002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</a:pPr>
            <a:r>
              <a:rPr lang="cs-CZ" sz="2400" b="0" strike="noStrike" spc="-1" dirty="0">
                <a:solidFill>
                  <a:srgbClr val="000000"/>
                </a:solidFill>
                <a:ea typeface="DejaVu Sans"/>
              </a:rPr>
              <a:t>informace k přijímacímu řízení jsou průběžně zveřejňovány na: </a:t>
            </a:r>
            <a:endParaRPr lang="cs-CZ" sz="2400" spc="-1" dirty="0">
              <a:solidFill>
                <a:srgbClr val="000000"/>
              </a:solidFill>
              <a:ea typeface="DejaVu Sans"/>
            </a:endParaRPr>
          </a:p>
          <a:p>
            <a:pPr marL="342900" indent="-34290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Školském portálu Pardubického kraje (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2"/>
              </a:rPr>
              <a:t>https://www.klickevzdelani.cz/Management-skol/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2"/>
              </a:rPr>
              <a:t>Reditelna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2"/>
              </a:rPr>
              <a:t>/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2"/>
              </a:rPr>
              <a:t>Prijimaci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2"/>
              </a:rPr>
              <a:t>-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2"/>
              </a:rPr>
              <a:t>rizeni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2"/>
              </a:rPr>
              <a:t>-na-SS</a:t>
            </a:r>
            <a:r>
              <a:rPr lang="cs-CZ" sz="2200" b="0" strike="noStrike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)</a:t>
            </a:r>
          </a:p>
          <a:p>
            <a:pPr marL="342900" indent="-34290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stránkách MŠMT (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https://www.msmt.cz/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vzdelavani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/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stredni-vzdelavani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/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prijimani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-na-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stredni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-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skoly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-a-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konzervatore</a:t>
            </a:r>
            <a:r>
              <a:rPr lang="cs-CZ" sz="2200" b="0" strike="noStrike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)</a:t>
            </a:r>
          </a:p>
          <a:p>
            <a:pPr marL="342900" indent="-34290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stránkách Cermatu (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4"/>
              </a:rPr>
              <a:t>https://prijimacky.cermat.cz/</a:t>
            </a:r>
            <a:r>
              <a:rPr lang="cs-CZ" sz="2200" b="0" strike="noStrike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)</a:t>
            </a:r>
          </a:p>
          <a:p>
            <a:pPr marL="342900" indent="-34290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stránkách Gymnázia Dašická (</a:t>
            </a:r>
            <a:r>
              <a:rPr lang="cs-CZ" sz="2200" u="sng" spc="-1" dirty="0">
                <a:solidFill>
                  <a:srgbClr val="0000FF"/>
                </a:solidFill>
                <a:ea typeface="DejaVu Sans"/>
                <a:cs typeface="Calibri" panose="020F0502020204030204" pitchFamily="34" charset="0"/>
                <a:hlinkClick r:id="rId5"/>
              </a:rPr>
              <a:t>https://www.gypce.cz/</a:t>
            </a:r>
            <a:r>
              <a:rPr lang="cs-CZ" sz="2200" u="sng" spc="-1" dirty="0" err="1">
                <a:solidFill>
                  <a:srgbClr val="0000FF"/>
                </a:solidFill>
                <a:ea typeface="DejaVu Sans"/>
                <a:cs typeface="Calibri" panose="020F0502020204030204" pitchFamily="34" charset="0"/>
                <a:hlinkClick r:id="rId5"/>
              </a:rPr>
              <a:t>prijimaci-rizeni</a:t>
            </a:r>
            <a:r>
              <a:rPr lang="cs-CZ" sz="2200" u="sng" spc="-1" dirty="0">
                <a:solidFill>
                  <a:srgbClr val="0000FF"/>
                </a:solidFill>
                <a:ea typeface="DejaVu Sans"/>
                <a:cs typeface="Calibri" panose="020F0502020204030204" pitchFamily="34" charset="0"/>
                <a:hlinkClick r:id="rId5"/>
              </a:rPr>
              <a:t>/</a:t>
            </a:r>
            <a:r>
              <a:rPr lang="cs-CZ" sz="2200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)</a:t>
            </a:r>
          </a:p>
          <a:p>
            <a:pPr marL="342900" indent="-34290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www.prihlaskynastredni.cz</a:t>
            </a:r>
          </a:p>
          <a:p>
            <a:pPr marL="801720" indent="-3538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endParaRPr lang="cs-CZ" sz="2200" spc="-1" dirty="0">
              <a:solidFill>
                <a:srgbClr val="000000"/>
              </a:solidFill>
              <a:ea typeface="DejaVu Sans"/>
              <a:cs typeface="Calibri" panose="020F0502020204030204" pitchFamily="34" charset="0"/>
            </a:endParaRPr>
          </a:p>
          <a:p>
            <a:pPr marL="801720" indent="-3538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endParaRPr lang="cs-CZ" sz="24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5127C77-AED8-D7A2-D419-9DA80EFF84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6085435"/>
            <a:ext cx="1906480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Obdélník 6"/>
          <p:cNvSpPr/>
          <p:nvPr/>
        </p:nvSpPr>
        <p:spPr>
          <a:xfrm>
            <a:off x="0" y="6087960"/>
            <a:ext cx="914400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3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0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376092"/>
                </a:solidFill>
                <a:latin typeface="Arial"/>
              </a:rPr>
              <a:t>Přihláška ke vzdělávání 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142" name="Obdélník 1"/>
          <p:cNvSpPr/>
          <p:nvPr/>
        </p:nvSpPr>
        <p:spPr>
          <a:xfrm>
            <a:off x="467640" y="1388520"/>
            <a:ext cx="8208360" cy="39586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ea typeface="DejaVu Sans"/>
              </a:rPr>
              <a:t>v prvním kole přijímacího řízení může uchazeč podat nejvýše </a:t>
            </a:r>
            <a:endParaRPr lang="cs-CZ" sz="2800" b="0" strike="noStrike" spc="-1" dirty="0"/>
          </a:p>
          <a:p>
            <a:pPr marL="800280" lvl="1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800" b="1" spc="-1" dirty="0">
                <a:solidFill>
                  <a:srgbClr val="000000"/>
                </a:solidFill>
                <a:ea typeface="DejaVu Sans"/>
              </a:rPr>
              <a:t>t</a:t>
            </a:r>
            <a:r>
              <a:rPr lang="cs-CZ" sz="2800" b="1" strike="noStrike" spc="-1" dirty="0">
                <a:solidFill>
                  <a:srgbClr val="000000"/>
                </a:solidFill>
                <a:ea typeface="DejaVu Sans"/>
              </a:rPr>
              <a:t>ři přihlášky </a:t>
            </a:r>
            <a:r>
              <a:rPr lang="cs-CZ" sz="2800" b="0" strike="noStrike" spc="-1" dirty="0">
                <a:solidFill>
                  <a:srgbClr val="000000"/>
                </a:solidFill>
                <a:ea typeface="DejaVu Sans"/>
              </a:rPr>
              <a:t>do oborů vzdělání </a:t>
            </a:r>
            <a:r>
              <a:rPr lang="cs-CZ" sz="2800" b="1" strike="noStrike" spc="-1" dirty="0">
                <a:solidFill>
                  <a:srgbClr val="000000"/>
                </a:solidFill>
                <a:ea typeface="DejaVu Sans"/>
              </a:rPr>
              <a:t>bez talentové zkoušky </a:t>
            </a:r>
            <a:endParaRPr lang="cs-CZ" sz="2800" b="0" strike="noStrike" spc="-1" dirty="0"/>
          </a:p>
          <a:p>
            <a:pPr marL="343080" indent="-343080" algn="just">
              <a:lnSpc>
                <a:spcPct val="100000"/>
              </a:lnSpc>
              <a:spcBef>
                <a:spcPts val="24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1" strike="noStrike" spc="-1" dirty="0">
                <a:solidFill>
                  <a:srgbClr val="000000"/>
                </a:solidFill>
                <a:ea typeface="DejaVu Sans"/>
              </a:rPr>
              <a:t>přihlášku podává do</a:t>
            </a:r>
            <a:endParaRPr lang="cs-CZ" sz="2800" b="0" strike="noStrike" spc="-1" dirty="0"/>
          </a:p>
          <a:p>
            <a:pPr marL="800280" lvl="1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800" b="1" strike="noStrike" spc="-1" dirty="0">
                <a:solidFill>
                  <a:srgbClr val="C00000"/>
                </a:solidFill>
                <a:ea typeface="DejaVu Sans"/>
              </a:rPr>
              <a:t>20. února 2024 </a:t>
            </a:r>
            <a:r>
              <a:rPr lang="cs-CZ" sz="2800" b="0" strike="noStrike" spc="-1" dirty="0">
                <a:solidFill>
                  <a:srgbClr val="000000"/>
                </a:solidFill>
                <a:ea typeface="DejaVu Sans"/>
              </a:rPr>
              <a:t>pro obory vzdělání bez talentové zkoušky </a:t>
            </a:r>
            <a:endParaRPr lang="cs-CZ" sz="2800" b="0" strike="noStrike" spc="-1" dirty="0"/>
          </a:p>
          <a:p>
            <a:pPr marL="457200" algn="just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endParaRPr lang="cs-CZ" sz="22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BD5BEC9-7380-1B76-2084-83A131C66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40" y="6087960"/>
            <a:ext cx="1920453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délník 6"/>
          <p:cNvSpPr/>
          <p:nvPr/>
        </p:nvSpPr>
        <p:spPr>
          <a:xfrm>
            <a:off x="0" y="6088680"/>
            <a:ext cx="914400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Přijímací zkoušky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48" name="Obdélník 1"/>
          <p:cNvSpPr/>
          <p:nvPr/>
        </p:nvSpPr>
        <p:spPr>
          <a:xfrm>
            <a:off x="467640" y="1351080"/>
            <a:ext cx="8208360" cy="35251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ea typeface="DejaVu Sans"/>
              </a:rPr>
              <a:t>v 1. kole přijímacího řízení </a:t>
            </a:r>
            <a:r>
              <a:rPr lang="cs-CZ" sz="2800" b="1" strike="noStrike" spc="-1" dirty="0">
                <a:solidFill>
                  <a:srgbClr val="000000"/>
                </a:solidFill>
                <a:ea typeface="DejaVu Sans"/>
              </a:rPr>
              <a:t>do oborů vzdělání s maturitní zkouškou</a:t>
            </a:r>
            <a:r>
              <a:rPr lang="cs-CZ" sz="2800" b="0" strike="noStrike" spc="-1" dirty="0">
                <a:solidFill>
                  <a:srgbClr val="000000"/>
                </a:solidFill>
                <a:ea typeface="DejaVu Sans"/>
              </a:rPr>
              <a:t> se koná </a:t>
            </a:r>
            <a:r>
              <a:rPr lang="cs-CZ" sz="2800" b="1" strike="noStrike" spc="-1" dirty="0">
                <a:solidFill>
                  <a:srgbClr val="C00000"/>
                </a:solidFill>
                <a:ea typeface="DejaVu Sans"/>
              </a:rPr>
              <a:t>jednotná přijímací zkouška </a:t>
            </a:r>
            <a:r>
              <a:rPr lang="cs-CZ" sz="2800" b="1" strike="noStrike" spc="-1" dirty="0">
                <a:solidFill>
                  <a:srgbClr val="000000"/>
                </a:solidFill>
                <a:ea typeface="DejaVu Sans"/>
              </a:rPr>
              <a:t>z českého jazyka a literatury a z matematiky </a:t>
            </a:r>
            <a:endParaRPr lang="cs-CZ" sz="2800" b="0" strike="noStrike" spc="-1" dirty="0"/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ea typeface="DejaVu Sans"/>
              </a:rPr>
              <a:t>přípravu zadání testů, jejich distribuci a hodnocení výsledků zajišťuje Centrum pro zjišťování výsledků vzdělávání (</a:t>
            </a:r>
            <a:r>
              <a:rPr lang="cs-CZ" sz="2800" b="1" strike="noStrike" spc="-1" dirty="0">
                <a:solidFill>
                  <a:srgbClr val="C00000"/>
                </a:solidFill>
                <a:ea typeface="DejaVu Sans"/>
              </a:rPr>
              <a:t>Cermat</a:t>
            </a:r>
            <a:r>
              <a:rPr lang="cs-CZ" sz="2800" b="0" strike="noStrike" spc="-1" dirty="0">
                <a:solidFill>
                  <a:srgbClr val="000000"/>
                </a:solidFill>
                <a:ea typeface="DejaVu Sans"/>
              </a:rPr>
              <a:t>)</a:t>
            </a:r>
            <a:endParaRPr lang="cs-CZ" sz="2800" b="0" strike="noStrike" spc="-1" dirty="0"/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F244955-6B94-6588-BA1B-58B608374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87960"/>
            <a:ext cx="1799948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bdélník 6"/>
          <p:cNvSpPr/>
          <p:nvPr/>
        </p:nvSpPr>
        <p:spPr>
          <a:xfrm>
            <a:off x="0" y="6133680"/>
            <a:ext cx="914400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2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Přijímací zkoušky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54" name="Obdélník 1"/>
          <p:cNvSpPr/>
          <p:nvPr/>
        </p:nvSpPr>
        <p:spPr>
          <a:xfrm>
            <a:off x="467640" y="1417680"/>
            <a:ext cx="8208360" cy="46177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každý uchazeč </a:t>
            </a:r>
            <a:r>
              <a:rPr lang="cs-CZ" sz="2800" b="1" strike="noStrike" spc="-1" dirty="0">
                <a:solidFill>
                  <a:srgbClr val="C00000"/>
                </a:solidFill>
                <a:ea typeface="DejaVu Sans"/>
                <a:cs typeface="Calibri" panose="020F0502020204030204" pitchFamily="34" charset="0"/>
              </a:rPr>
              <a:t>může jednotné přijímací zkoušky konat dvakrát</a:t>
            </a:r>
            <a:endParaRPr lang="cs-CZ" sz="2800" b="0" strike="noStrike" spc="-1" dirty="0">
              <a:cs typeface="Calibri" panose="020F0502020204030204" pitchFamily="34" charset="0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800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n</a:t>
            </a:r>
            <a:r>
              <a:rPr lang="cs-CZ" sz="2800" b="0" strike="noStrike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a které škole bude uchazeč konat JPZ určí CERMAT 	</a:t>
            </a:r>
            <a:endParaRPr lang="cs-CZ" sz="2800" b="0" strike="noStrike" spc="-1" dirty="0">
              <a:cs typeface="Calibri" panose="020F0502020204030204" pitchFamily="34" charset="0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uchazeč, který se pro </a:t>
            </a:r>
            <a:r>
              <a:rPr lang="cs-CZ" sz="2800" b="1" strike="noStrike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vážné</a:t>
            </a:r>
            <a:r>
              <a:rPr lang="cs-CZ" sz="2800" b="0" strike="noStrike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 důvody k řádnému termínu přijímací zkoušky nedostaví a svoji neúčast </a:t>
            </a:r>
            <a:r>
              <a:rPr lang="cs-CZ" sz="2800" b="1" strike="noStrike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písemně nejpozději do 3 dnů omluví </a:t>
            </a:r>
            <a:r>
              <a:rPr lang="cs-CZ" sz="2800" b="0" strike="noStrike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řediteli školy, ve které ji měl konat, koná zkoušku </a:t>
            </a:r>
            <a:r>
              <a:rPr lang="cs-CZ" sz="2800" b="1" strike="noStrike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v náhradním termínu</a:t>
            </a:r>
            <a:endParaRPr lang="cs-CZ" sz="2800" b="0" strike="noStrike" spc="-1" dirty="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D8FC1A9-4F4D-93A3-D58E-F21AB22F7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40" y="6158550"/>
            <a:ext cx="2000352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délník 6"/>
          <p:cNvSpPr/>
          <p:nvPr/>
        </p:nvSpPr>
        <p:spPr>
          <a:xfrm>
            <a:off x="0" y="6088680"/>
            <a:ext cx="914400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376092"/>
                </a:solidFill>
                <a:latin typeface="Arial"/>
              </a:rPr>
              <a:t>Termíny konání přijímacích zkoušek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160" name="Obdélník 1"/>
          <p:cNvSpPr/>
          <p:nvPr/>
        </p:nvSpPr>
        <p:spPr>
          <a:xfrm>
            <a:off x="341280" y="1221480"/>
            <a:ext cx="8460720" cy="12604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1" strike="noStrike" spc="-1" dirty="0">
                <a:solidFill>
                  <a:srgbClr val="C00000"/>
                </a:solidFill>
                <a:ea typeface="DejaVu Sans"/>
              </a:rPr>
              <a:t>1. </a:t>
            </a:r>
            <a:r>
              <a:rPr lang="cs-CZ" sz="2800" b="1" strike="noStrike" spc="-1">
                <a:solidFill>
                  <a:srgbClr val="C00000"/>
                </a:solidFill>
                <a:ea typeface="DejaVu Sans"/>
              </a:rPr>
              <a:t>kolo JPZ </a:t>
            </a:r>
            <a:r>
              <a:rPr lang="cs-CZ" sz="2800" b="1" strike="noStrike" spc="-1" dirty="0">
                <a:solidFill>
                  <a:srgbClr val="000000"/>
                </a:solidFill>
                <a:ea typeface="DejaVu Sans"/>
              </a:rPr>
              <a:t>se konají v termínech stanovených MŠMT</a:t>
            </a:r>
            <a:endParaRPr lang="cs-CZ" sz="2800" b="0" strike="noStrike" spc="-1" dirty="0"/>
          </a:p>
          <a:p>
            <a:pPr>
              <a:lnSpc>
                <a:spcPct val="100000"/>
              </a:lnSpc>
            </a:pPr>
            <a:endParaRPr lang="cs-CZ" sz="2000" b="0" strike="noStrike" spc="-1" dirty="0">
              <a:latin typeface="Arial"/>
            </a:endParaRPr>
          </a:p>
        </p:txBody>
      </p:sp>
      <p:graphicFrame>
        <p:nvGraphicFramePr>
          <p:cNvPr id="161" name="Tabulka 3"/>
          <p:cNvGraphicFramePr/>
          <p:nvPr>
            <p:extLst>
              <p:ext uri="{D42A27DB-BD31-4B8C-83A1-F6EECF244321}">
                <p14:modId xmlns:p14="http://schemas.microsoft.com/office/powerpoint/2010/main" val="867689266"/>
              </p:ext>
            </p:extLst>
          </p:nvPr>
        </p:nvGraphicFramePr>
        <p:xfrm>
          <a:off x="320589" y="2662630"/>
          <a:ext cx="8136891" cy="2486048"/>
        </p:xfrm>
        <a:graphic>
          <a:graphicData uri="http://schemas.openxmlformats.org/drawingml/2006/table">
            <a:tbl>
              <a:tblPr/>
              <a:tblGrid>
                <a:gridCol w="2511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5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1532">
                <a:tc gridSpan="4"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Jednotné přijímací zkoušky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794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8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Studium</a:t>
                      </a:r>
                      <a:endParaRPr lang="cs-CZ" sz="28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1. řádný termín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2. řádný termín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Náhradní termín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195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Čtyřleté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12. 4. 2024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15. 4. 2024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29. a 30. 4. 2024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527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Šestileté a osmileté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16. 4. 2024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17. 4. 2024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29. a 30. 4. 2024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98B0192A-9A23-290C-D5EC-739502D5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108393"/>
            <a:ext cx="1826581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délník 6"/>
          <p:cNvSpPr/>
          <p:nvPr/>
        </p:nvSpPr>
        <p:spPr>
          <a:xfrm>
            <a:off x="0" y="6088680"/>
            <a:ext cx="914400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64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65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376092"/>
                </a:solidFill>
                <a:latin typeface="Arial"/>
              </a:rPr>
              <a:t>Přihlašování ke vzdělávání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167" name="Obdélník 1"/>
          <p:cNvSpPr/>
          <p:nvPr/>
        </p:nvSpPr>
        <p:spPr>
          <a:xfrm>
            <a:off x="467640" y="1221480"/>
            <a:ext cx="8208360" cy="35379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ea typeface="DejaVu Sans"/>
              </a:rPr>
              <a:t>pokud se uchazeč hlásí na tři střední školy, </a:t>
            </a:r>
            <a:r>
              <a:rPr lang="cs-CZ" sz="2800" b="1" strike="noStrike" spc="-1" dirty="0">
                <a:solidFill>
                  <a:srgbClr val="C00000"/>
                </a:solidFill>
                <a:ea typeface="DejaVu Sans"/>
              </a:rPr>
              <a:t>na přihlášce </a:t>
            </a:r>
            <a:r>
              <a:rPr lang="cs-CZ" sz="2800" b="0" strike="noStrike" spc="-1" dirty="0">
                <a:solidFill>
                  <a:srgbClr val="000000"/>
                </a:solidFill>
                <a:ea typeface="DejaVu Sans"/>
              </a:rPr>
              <a:t>ke vzdělávání v 1. kole přijímacího řízení </a:t>
            </a:r>
            <a:r>
              <a:rPr lang="cs-CZ" sz="2800" b="1" strike="noStrike" spc="-1" dirty="0">
                <a:solidFill>
                  <a:srgbClr val="C00000"/>
                </a:solidFill>
                <a:ea typeface="DejaVu Sans"/>
              </a:rPr>
              <a:t>uvede všechny tři školy </a:t>
            </a:r>
            <a:r>
              <a:rPr lang="cs-CZ" sz="2800" b="0" strike="noStrike" spc="-1" dirty="0">
                <a:solidFill>
                  <a:srgbClr val="000000"/>
                </a:solidFill>
                <a:ea typeface="DejaVu Sans"/>
              </a:rPr>
              <a:t>(popř. obory či zaměření) </a:t>
            </a:r>
            <a:endParaRPr lang="cs-CZ" sz="2800" b="0" strike="noStrike" spc="-1" dirty="0"/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1" strike="noStrike" spc="-1" dirty="0">
                <a:solidFill>
                  <a:srgbClr val="C00000"/>
                </a:solidFill>
                <a:ea typeface="DejaVu Sans"/>
              </a:rPr>
              <a:t>pořadí</a:t>
            </a:r>
            <a:r>
              <a:rPr lang="cs-CZ" sz="2800" b="0" strike="noStrike" spc="-1" dirty="0">
                <a:solidFill>
                  <a:srgbClr val="000000"/>
                </a:solidFill>
                <a:ea typeface="DejaVu Sans"/>
              </a:rPr>
              <a:t>, ve kterém uchazeč uvede zvolené střední školy na přihlášce, </a:t>
            </a:r>
            <a:r>
              <a:rPr lang="cs-CZ" sz="2800" b="1" strike="noStrike" spc="-1" dirty="0">
                <a:solidFill>
                  <a:srgbClr val="C00000"/>
                </a:solidFill>
                <a:ea typeface="DejaVu Sans"/>
              </a:rPr>
              <a:t>určuje</a:t>
            </a:r>
            <a:r>
              <a:rPr lang="cs-CZ" sz="2800" b="0" strike="noStrike" spc="-1" dirty="0">
                <a:solidFill>
                  <a:srgbClr val="000000"/>
                </a:solidFill>
                <a:ea typeface="DejaVu Sans"/>
              </a:rPr>
              <a:t> jeho prioritu, na které škole </a:t>
            </a:r>
            <a:r>
              <a:rPr lang="cs-CZ" sz="2800" b="1" u="sng" strike="noStrike" spc="-1" dirty="0">
                <a:solidFill>
                  <a:srgbClr val="C00000"/>
                </a:solidFill>
                <a:ea typeface="DejaVu Sans"/>
              </a:rPr>
              <a:t>chce nejvíce studovat</a:t>
            </a:r>
            <a:endParaRPr lang="cs-CZ" sz="2800" b="1" u="sng" strike="noStrike" spc="-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8AF94D0-E7C7-F74A-7DAF-EE32F39E9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87960"/>
            <a:ext cx="1808825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bdélník 6"/>
          <p:cNvSpPr/>
          <p:nvPr/>
        </p:nvSpPr>
        <p:spPr>
          <a:xfrm>
            <a:off x="0" y="6088680"/>
            <a:ext cx="914400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7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71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Přihlašování ke vzdělávání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73" name="Obdélník 1"/>
          <p:cNvSpPr/>
          <p:nvPr/>
        </p:nvSpPr>
        <p:spPr>
          <a:xfrm>
            <a:off x="537480" y="1045559"/>
            <a:ext cx="7920000" cy="39226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</a:pPr>
            <a:endParaRPr lang="cs-CZ" sz="2600" b="1" strike="noStrike" spc="-1" dirty="0">
              <a:solidFill>
                <a:srgbClr val="C00000"/>
              </a:solidFill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</a:pPr>
            <a:endParaRPr lang="cs-CZ" sz="2600" b="1" spc="-1" dirty="0">
              <a:solidFill>
                <a:srgbClr val="C00000"/>
              </a:solidFill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</a:pPr>
            <a:r>
              <a:rPr lang="cs-CZ" sz="2800" b="1" strike="noStrike" spc="-1" dirty="0">
                <a:solidFill>
                  <a:srgbClr val="C00000"/>
                </a:solidFill>
                <a:ea typeface="DejaVu Sans"/>
              </a:rPr>
              <a:t>Přihlášku lze podat třemi způsoby</a:t>
            </a:r>
          </a:p>
          <a:p>
            <a:pPr algn="ctr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</a:pPr>
            <a:endParaRPr lang="cs-CZ" sz="2800" b="1" strike="noStrike" spc="-1" dirty="0">
              <a:solidFill>
                <a:srgbClr val="C00000"/>
              </a:solidFill>
              <a:ea typeface="DejaVu Sans"/>
            </a:endParaRPr>
          </a:p>
          <a:p>
            <a:pPr marL="457200" indent="-457200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800" spc="-1" dirty="0">
                <a:ea typeface="DejaVu Sans"/>
              </a:rPr>
              <a:t>informace Vám sdělí ZŠ</a:t>
            </a:r>
          </a:p>
          <a:p>
            <a:pPr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</a:pPr>
            <a:endParaRPr lang="cs-CZ" sz="2800" spc="-1" dirty="0">
              <a:ea typeface="DejaVu Sans"/>
            </a:endParaRPr>
          </a:p>
          <a:p>
            <a:pPr marL="457200" indent="-457200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800" strike="noStrike" spc="-1" dirty="0">
                <a:ea typeface="DejaVu Sans"/>
              </a:rPr>
              <a:t>potvrzení od lékaře nepožadujeme</a:t>
            </a:r>
            <a:endParaRPr lang="cs-CZ" sz="2800" strike="noStrike" spc="-1" dirty="0"/>
          </a:p>
          <a:p>
            <a:pPr>
              <a:lnSpc>
                <a:spcPct val="100000"/>
              </a:lnSpc>
            </a:pPr>
            <a:endParaRPr lang="cs-CZ" sz="22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3120E55-DF42-058D-436D-A018AC3F0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9057"/>
            <a:ext cx="1862091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délník 6"/>
          <p:cNvSpPr/>
          <p:nvPr/>
        </p:nvSpPr>
        <p:spPr>
          <a:xfrm>
            <a:off x="0" y="6088680"/>
            <a:ext cx="914400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0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376092"/>
                </a:solidFill>
                <a:latin typeface="Arial"/>
              </a:rPr>
              <a:t>Hodnocení uchazečů </a:t>
            </a:r>
            <a:br>
              <a:rPr sz="2800" dirty="0"/>
            </a:br>
            <a:r>
              <a:rPr lang="cs-CZ" sz="2800" b="1" strike="noStrike" spc="-1" dirty="0">
                <a:solidFill>
                  <a:srgbClr val="376092"/>
                </a:solidFill>
                <a:latin typeface="Arial"/>
              </a:rPr>
              <a:t>v rámci 1. kola přijímacího řízení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192" name="Obdélník 1"/>
          <p:cNvSpPr/>
          <p:nvPr/>
        </p:nvSpPr>
        <p:spPr>
          <a:xfrm>
            <a:off x="341640" y="1483560"/>
            <a:ext cx="8460360" cy="39996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s-CZ" sz="2800" spc="-1" dirty="0">
                <a:solidFill>
                  <a:srgbClr val="000000"/>
                </a:solidFill>
                <a:ea typeface="DejaVu Sans"/>
              </a:rPr>
              <a:t>P</a:t>
            </a:r>
            <a:r>
              <a:rPr lang="cs-CZ" sz="2800" b="0" strike="noStrike" spc="-1" dirty="0">
                <a:solidFill>
                  <a:srgbClr val="000000"/>
                </a:solidFill>
                <a:ea typeface="DejaVu Sans"/>
              </a:rPr>
              <a:t>odmínkou pro přijetí uchazeče ke vzdělávání </a:t>
            </a:r>
            <a:r>
              <a:rPr lang="cs-CZ" sz="2800" b="1" strike="noStrike" spc="-1" dirty="0">
                <a:solidFill>
                  <a:srgbClr val="000000"/>
                </a:solidFill>
                <a:ea typeface="DejaVu Sans"/>
              </a:rPr>
              <a:t>ve středních školách zřizovaných Pardubickým krajem</a:t>
            </a:r>
            <a:r>
              <a:rPr lang="cs-CZ" sz="2800" b="0" strike="noStrike" spc="-1" dirty="0">
                <a:solidFill>
                  <a:srgbClr val="000000"/>
                </a:solidFill>
                <a:ea typeface="DejaVu Sans"/>
              </a:rPr>
              <a:t> je, aby </a:t>
            </a:r>
            <a:r>
              <a:rPr lang="cs-CZ" sz="2800" b="1" strike="noStrike" spc="-1" dirty="0">
                <a:solidFill>
                  <a:srgbClr val="C00000"/>
                </a:solidFill>
                <a:ea typeface="DejaVu Sans"/>
              </a:rPr>
              <a:t>v součtu bodů z obou testů</a:t>
            </a:r>
            <a:r>
              <a:rPr lang="cs-CZ" sz="2800" b="1" strike="noStrike" spc="-1" dirty="0">
                <a:solidFill>
                  <a:srgbClr val="CC3300"/>
                </a:solidFill>
                <a:ea typeface="DejaVu Sans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ea typeface="DejaVu Sans"/>
              </a:rPr>
              <a:t>dosáhl následující minimální hranice:</a:t>
            </a:r>
            <a:endParaRPr lang="cs-CZ" sz="2800" b="0" strike="noStrike" spc="-1" dirty="0"/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800" b="1" spc="-1" dirty="0">
                <a:solidFill>
                  <a:srgbClr val="376092"/>
                </a:solidFill>
                <a:ea typeface="DejaVu Sans"/>
              </a:rPr>
              <a:t>č</a:t>
            </a:r>
            <a:r>
              <a:rPr lang="cs-CZ" sz="2800" b="1" strike="noStrike" spc="-1" dirty="0">
                <a:solidFill>
                  <a:srgbClr val="376092"/>
                </a:solidFill>
                <a:ea typeface="DejaVu Sans"/>
              </a:rPr>
              <a:t>tyřleté studium</a:t>
            </a:r>
            <a:endParaRPr lang="cs-CZ" sz="2800" b="0" strike="noStrike" spc="-1" dirty="0"/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ymbol"/>
              <a:buChar char="-"/>
            </a:pPr>
            <a:r>
              <a:rPr lang="cs-CZ" sz="2800" b="1" spc="-1" dirty="0">
                <a:solidFill>
                  <a:srgbClr val="C00000"/>
                </a:solidFill>
                <a:ea typeface="DejaVu Sans"/>
              </a:rPr>
              <a:t>g</a:t>
            </a:r>
            <a:r>
              <a:rPr lang="cs-CZ" sz="2800" b="1" strike="noStrike" spc="-1" dirty="0">
                <a:solidFill>
                  <a:srgbClr val="C00000"/>
                </a:solidFill>
                <a:ea typeface="DejaVu Sans"/>
              </a:rPr>
              <a:t>ymnázium</a:t>
            </a:r>
            <a:r>
              <a:rPr lang="cs-CZ" sz="2800" b="1" strike="noStrike" spc="-1" dirty="0">
                <a:solidFill>
                  <a:srgbClr val="CC3300"/>
                </a:solidFill>
                <a:ea typeface="DejaVu Sans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ea typeface="DejaVu Sans"/>
              </a:rPr>
              <a:t>– min. </a:t>
            </a:r>
            <a:r>
              <a:rPr lang="cs-CZ" sz="2800" b="1" strike="noStrike" spc="-1" dirty="0">
                <a:solidFill>
                  <a:srgbClr val="C00000"/>
                </a:solidFill>
                <a:ea typeface="DejaVu Sans"/>
              </a:rPr>
              <a:t>35 bodů </a:t>
            </a:r>
            <a:r>
              <a:rPr lang="cs-CZ" sz="2800" b="0" strike="noStrike" spc="-1" dirty="0">
                <a:solidFill>
                  <a:srgbClr val="000000"/>
                </a:solidFill>
                <a:ea typeface="DejaVu Sans"/>
              </a:rPr>
              <a:t>ze 100 možných</a:t>
            </a:r>
            <a:endParaRPr lang="cs-CZ" sz="2800" b="0" strike="noStrike" spc="-1" dirty="0"/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800" b="1" spc="-1" dirty="0">
                <a:solidFill>
                  <a:srgbClr val="376092"/>
                </a:solidFill>
                <a:ea typeface="DejaVu Sans"/>
              </a:rPr>
              <a:t>o</a:t>
            </a:r>
            <a:r>
              <a:rPr lang="cs-CZ" sz="2800" b="1" strike="noStrike" spc="-1" dirty="0">
                <a:solidFill>
                  <a:srgbClr val="376092"/>
                </a:solidFill>
                <a:ea typeface="DejaVu Sans"/>
              </a:rPr>
              <a:t>smileté studium</a:t>
            </a:r>
            <a:endParaRPr lang="cs-CZ" sz="2800" b="0" strike="noStrike" spc="-1" dirty="0"/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ymbol"/>
              <a:buChar char="-"/>
            </a:pPr>
            <a:r>
              <a:rPr lang="cs-CZ" sz="2800" b="1" spc="-1" dirty="0">
                <a:solidFill>
                  <a:srgbClr val="C00000"/>
                </a:solidFill>
                <a:ea typeface="DejaVu Sans"/>
              </a:rPr>
              <a:t>g</a:t>
            </a:r>
            <a:r>
              <a:rPr lang="cs-CZ" sz="2800" b="1" strike="noStrike" spc="-1" dirty="0">
                <a:solidFill>
                  <a:srgbClr val="C00000"/>
                </a:solidFill>
                <a:ea typeface="DejaVu Sans"/>
              </a:rPr>
              <a:t>ymnázium</a:t>
            </a:r>
            <a:r>
              <a:rPr lang="cs-CZ" sz="2800" b="1" strike="noStrike" spc="-1" dirty="0">
                <a:solidFill>
                  <a:srgbClr val="CC3300"/>
                </a:solidFill>
                <a:ea typeface="DejaVu Sans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ea typeface="DejaVu Sans"/>
              </a:rPr>
              <a:t>– min. </a:t>
            </a:r>
            <a:r>
              <a:rPr lang="cs-CZ" sz="2800" b="1" strike="noStrike" spc="-1" dirty="0">
                <a:solidFill>
                  <a:srgbClr val="C00000"/>
                </a:solidFill>
                <a:ea typeface="DejaVu Sans"/>
              </a:rPr>
              <a:t>30 bodů </a:t>
            </a:r>
            <a:r>
              <a:rPr lang="cs-CZ" sz="2800" b="0" strike="noStrike" spc="-1" dirty="0">
                <a:solidFill>
                  <a:srgbClr val="000000"/>
                </a:solidFill>
                <a:ea typeface="DejaVu Sans"/>
              </a:rPr>
              <a:t>ze 100 možných</a:t>
            </a:r>
            <a:endParaRPr lang="cs-CZ" sz="2800" b="0" strike="noStrike" spc="-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D2193F0-16A1-8A10-42DB-61EED1BC1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87960"/>
            <a:ext cx="1835458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0" y="6088680"/>
            <a:ext cx="914400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376092"/>
                </a:solidFill>
                <a:latin typeface="Arial"/>
              </a:rPr>
              <a:t>Výsledky přijímacího řízení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685800" y="1174680"/>
            <a:ext cx="7774200" cy="4533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800" spc="-1" dirty="0">
                <a:solidFill>
                  <a:srgbClr val="000000"/>
                </a:solidFill>
                <a:ea typeface="DejaVu Sans"/>
              </a:rPr>
              <a:t>v</a:t>
            </a:r>
            <a:r>
              <a:rPr lang="cs-CZ" sz="2800" b="0" strike="noStrike" spc="-1" dirty="0">
                <a:solidFill>
                  <a:srgbClr val="000000"/>
                </a:solidFill>
                <a:ea typeface="DejaVu Sans"/>
              </a:rPr>
              <a:t>eřejnost se výsledky dozví 15. 5. 2024</a:t>
            </a:r>
          </a:p>
          <a:p>
            <a:pPr marL="342900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800" spc="-1" dirty="0">
                <a:solidFill>
                  <a:srgbClr val="000000"/>
                </a:solidFill>
                <a:ea typeface="DejaVu Sans"/>
              </a:rPr>
              <a:t>u</a:t>
            </a:r>
            <a:r>
              <a:rPr lang="cs-CZ" sz="2800" b="0" strike="noStrike" spc="-1" dirty="0">
                <a:solidFill>
                  <a:srgbClr val="000000"/>
                </a:solidFill>
                <a:ea typeface="DejaVu Sans"/>
              </a:rPr>
              <a:t>chazeč se dostane maximálně na jednu ze tří škol</a:t>
            </a:r>
          </a:p>
          <a:p>
            <a:pPr marL="342900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800" spc="-1" dirty="0">
                <a:solidFill>
                  <a:srgbClr val="000000"/>
                </a:solidFill>
                <a:ea typeface="DejaVu Sans"/>
              </a:rPr>
              <a:t>když se uchazeč vzdá místa na škole, kam se dostal, musí potom do II. kola PZ, tak jako ten, kdo se nedostal na žádnou ze tří zvolených škol</a:t>
            </a:r>
          </a:p>
          <a:p>
            <a:pPr marL="342900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800" spc="-1" dirty="0">
                <a:solidFill>
                  <a:srgbClr val="000000"/>
                </a:solidFill>
                <a:ea typeface="DejaVu Sans"/>
              </a:rPr>
              <a:t>n</a:t>
            </a:r>
            <a:r>
              <a:rPr lang="cs-CZ" sz="2800" b="0" strike="noStrike" spc="-1" dirty="0">
                <a:solidFill>
                  <a:srgbClr val="000000"/>
                </a:solidFill>
                <a:ea typeface="DejaVu Sans"/>
              </a:rPr>
              <a:t>ebudou Zápisové lístky</a:t>
            </a:r>
          </a:p>
          <a:p>
            <a:pPr marL="342900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800" spc="-1" dirty="0">
                <a:solidFill>
                  <a:srgbClr val="000000"/>
                </a:solidFill>
                <a:ea typeface="DejaVu Sans"/>
              </a:rPr>
              <a:t>odpadne odvolání se proti nepřijetí </a:t>
            </a:r>
            <a:endParaRPr lang="cs-CZ" sz="2800" b="0" strike="noStrike" spc="-1" dirty="0">
              <a:solidFill>
                <a:srgbClr val="000000"/>
              </a:solidFill>
              <a:ea typeface="DejaVu San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D2193F0-16A1-8A10-42DB-61EED1BC1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87960"/>
            <a:ext cx="1835458" cy="542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3656</TotalTime>
  <Words>506</Words>
  <Application>Microsoft Office PowerPoint</Application>
  <PresentationFormat>Předvádění na obrazovce (4:3)</PresentationFormat>
  <Paragraphs>64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Wingdings</vt:lpstr>
      <vt:lpstr>Motiv systému Office</vt:lpstr>
      <vt:lpstr>Přijímací řízení  ve školním roce 2023/2024</vt:lpstr>
      <vt:lpstr>Přihláška ke vzdělávání </vt:lpstr>
      <vt:lpstr>Přijímací zkoušky</vt:lpstr>
      <vt:lpstr>Přijímací zkoušky</vt:lpstr>
      <vt:lpstr>Termíny konání přijímacích zkoušek</vt:lpstr>
      <vt:lpstr>Přihlašování ke vzdělávání</vt:lpstr>
      <vt:lpstr>Přihlašování ke vzdělávání</vt:lpstr>
      <vt:lpstr>Hodnocení uchazečů  v rámci 1. kola přijímacího řízení</vt:lpstr>
      <vt:lpstr>Výsledky přijímacího řízení</vt:lpstr>
      <vt:lpstr>Přijímací řízení </vt:lpstr>
      <vt:lpstr>Informace k přijímacímu řízení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Martin Brhel</dc:creator>
  <dc:description/>
  <cp:lastModifiedBy>Burian Luděk</cp:lastModifiedBy>
  <cp:revision>189</cp:revision>
  <dcterms:created xsi:type="dcterms:W3CDTF">2017-03-06T15:56:02Z</dcterms:created>
  <dcterms:modified xsi:type="dcterms:W3CDTF">2023-11-16T08:51:25Z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Předvádění na obrazovce (4:3)</vt:lpwstr>
  </property>
  <property fmtid="{D5CDD505-2E9C-101B-9397-08002B2CF9AE}" pid="4" name="Slides">
    <vt:i4>31</vt:i4>
  </property>
</Properties>
</file>